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jP+/RYtmQupPqrBWkkb5Q5y6ZEd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snapToGrid="0">
      <p:cViewPr varScale="1">
        <p:scale>
          <a:sx n="124" d="100"/>
          <a:sy n="124" d="100"/>
        </p:scale>
        <p:origin x="64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ID"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 name="Google Shape;154;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9" name="Google Shape;16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 name="Google Shape;170;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7" name="Google Shape;17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5" name="Google Shape;18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 name="Google Shape;18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6d273ea5de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 name="Google Shape;193;g26d273ea5de_0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26d273ea5de_0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 name="Google Shape;21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0" name="Google Shape;9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4" name="Google Shape;234;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2" name="Google Shape;242;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9" name="Google Shape;249;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0" name="Google Shape;250;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7" name="Google Shape;257;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8" name="Google Shape;258;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 name="Google Shape;10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 name="Google Shape;10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2" name="Google Shape;11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 name="Google Shape;12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 name="Google Shape;12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 name="Google Shape;12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6" name="Google Shape;136;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ID"/>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6"/>
          <p:cNvSpPr txBox="1">
            <a:spLocks noGrp="1"/>
          </p:cNvSpPr>
          <p:nvPr>
            <p:ph type="ctrTitle"/>
          </p:nvPr>
        </p:nvSpPr>
        <p:spPr>
          <a:xfrm>
            <a:off x="2205317" y="2086983"/>
            <a:ext cx="9542033" cy="1422979"/>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800"/>
              <a:buFont typeface="Avenir"/>
              <a:buNone/>
              <a:defRPr sz="4800" b="1">
                <a:latin typeface="Avenir"/>
                <a:ea typeface="Avenir"/>
                <a:cs typeface="Avenir"/>
                <a:sym typeface="Aveni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6"/>
          <p:cNvSpPr txBox="1">
            <a:spLocks noGrp="1"/>
          </p:cNvSpPr>
          <p:nvPr>
            <p:ph type="subTitle" idx="1"/>
          </p:nvPr>
        </p:nvSpPr>
        <p:spPr>
          <a:xfrm>
            <a:off x="2205316" y="3602038"/>
            <a:ext cx="9542033" cy="840870"/>
          </a:xfrm>
          <a:prstGeom prst="rect">
            <a:avLst/>
          </a:prstGeom>
          <a:noFill/>
          <a:ln>
            <a:noFill/>
          </a:ln>
        </p:spPr>
        <p:txBody>
          <a:bodyPr spcFirstLastPara="1" wrap="square" lIns="91425" tIns="45700" rIns="91425" bIns="45700" anchor="t" anchorCtr="0">
            <a:normAutofit/>
          </a:bodyPr>
          <a:lstStyle>
            <a:lvl1pPr lvl="0" algn="l">
              <a:lnSpc>
                <a:spcPct val="90000"/>
              </a:lnSpc>
              <a:spcBef>
                <a:spcPts val="1000"/>
              </a:spcBef>
              <a:spcAft>
                <a:spcPts val="0"/>
              </a:spcAft>
              <a:buClr>
                <a:schemeClr val="dk1"/>
              </a:buClr>
              <a:buSzPts val="2400"/>
              <a:buNone/>
              <a:defRPr sz="2400">
                <a:latin typeface="Avenir"/>
                <a:ea typeface="Avenir"/>
                <a:cs typeface="Avenir"/>
                <a:sym typeface="Avenir"/>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8" name="Google Shape;18;p26"/>
          <p:cNvPicPr preferRelativeResize="0"/>
          <p:nvPr/>
        </p:nvPicPr>
        <p:blipFill rotWithShape="1">
          <a:blip r:embed="rId2">
            <a:alphaModFix/>
          </a:blip>
          <a:srcRect/>
          <a:stretch/>
        </p:blipFill>
        <p:spPr>
          <a:xfrm>
            <a:off x="0" y="5035"/>
            <a:ext cx="12200965" cy="685296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
        <p:cNvGrpSpPr/>
        <p:nvPr/>
      </p:nvGrpSpPr>
      <p:grpSpPr>
        <a:xfrm>
          <a:off x="0" y="0"/>
          <a:ext cx="0" cy="0"/>
          <a:chOff x="0" y="0"/>
          <a:chExt cx="0" cy="0"/>
        </a:xfrm>
      </p:grpSpPr>
      <p:sp>
        <p:nvSpPr>
          <p:cNvPr id="20" name="Google Shape;20;p27"/>
          <p:cNvSpPr txBox="1">
            <a:spLocks noGrp="1"/>
          </p:cNvSpPr>
          <p:nvPr>
            <p:ph type="title"/>
          </p:nvPr>
        </p:nvSpPr>
        <p:spPr>
          <a:xfrm>
            <a:off x="763792" y="117699"/>
            <a:ext cx="10875982" cy="87200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Avenir"/>
              <a:buNone/>
              <a:defRPr b="1">
                <a:latin typeface="Avenir"/>
                <a:ea typeface="Avenir"/>
                <a:cs typeface="Avenir"/>
                <a:sym typeface="Aveni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7"/>
          <p:cNvSpPr txBox="1">
            <a:spLocks noGrp="1"/>
          </p:cNvSpPr>
          <p:nvPr>
            <p:ph type="body" idx="1"/>
          </p:nvPr>
        </p:nvSpPr>
        <p:spPr>
          <a:xfrm>
            <a:off x="763791" y="1107403"/>
            <a:ext cx="10875981" cy="4927637"/>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Avenir"/>
                <a:ea typeface="Avenir"/>
                <a:cs typeface="Avenir"/>
                <a:sym typeface="Avenir"/>
              </a:defRPr>
            </a:lvl1pPr>
            <a:lvl2pPr marL="914400" lvl="1" indent="-381000" algn="l">
              <a:lnSpc>
                <a:spcPct val="90000"/>
              </a:lnSpc>
              <a:spcBef>
                <a:spcPts val="500"/>
              </a:spcBef>
              <a:spcAft>
                <a:spcPts val="0"/>
              </a:spcAft>
              <a:buClr>
                <a:schemeClr val="dk1"/>
              </a:buClr>
              <a:buSzPts val="2400"/>
              <a:buChar char="•"/>
              <a:defRPr>
                <a:latin typeface="Avenir"/>
                <a:ea typeface="Avenir"/>
                <a:cs typeface="Avenir"/>
                <a:sym typeface="Avenir"/>
              </a:defRPr>
            </a:lvl2pPr>
            <a:lvl3pPr marL="1371600" lvl="2" indent="-355600" algn="l">
              <a:lnSpc>
                <a:spcPct val="90000"/>
              </a:lnSpc>
              <a:spcBef>
                <a:spcPts val="500"/>
              </a:spcBef>
              <a:spcAft>
                <a:spcPts val="0"/>
              </a:spcAft>
              <a:buClr>
                <a:schemeClr val="dk1"/>
              </a:buClr>
              <a:buSzPts val="2000"/>
              <a:buChar char="•"/>
              <a:defRPr>
                <a:latin typeface="Avenir"/>
                <a:ea typeface="Avenir"/>
                <a:cs typeface="Avenir"/>
                <a:sym typeface="Avenir"/>
              </a:defRPr>
            </a:lvl3pPr>
            <a:lvl4pPr marL="1828800" lvl="3" indent="-342900" algn="l">
              <a:lnSpc>
                <a:spcPct val="90000"/>
              </a:lnSpc>
              <a:spcBef>
                <a:spcPts val="500"/>
              </a:spcBef>
              <a:spcAft>
                <a:spcPts val="0"/>
              </a:spcAft>
              <a:buClr>
                <a:schemeClr val="dk1"/>
              </a:buClr>
              <a:buSzPts val="1800"/>
              <a:buChar char="•"/>
              <a:defRPr>
                <a:latin typeface="Avenir"/>
                <a:ea typeface="Avenir"/>
                <a:cs typeface="Avenir"/>
                <a:sym typeface="Avenir"/>
              </a:defRPr>
            </a:lvl4pPr>
            <a:lvl5pPr marL="2286000" lvl="4" indent="-342900" algn="l">
              <a:lnSpc>
                <a:spcPct val="90000"/>
              </a:lnSpc>
              <a:spcBef>
                <a:spcPts val="500"/>
              </a:spcBef>
              <a:spcAft>
                <a:spcPts val="0"/>
              </a:spcAft>
              <a:buClr>
                <a:schemeClr val="dk1"/>
              </a:buClr>
              <a:buSzPts val="1800"/>
              <a:buChar char="•"/>
              <a:defRPr>
                <a:latin typeface="Avenir"/>
                <a:ea typeface="Avenir"/>
                <a:cs typeface="Avenir"/>
                <a:sym typeface="Aveni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7"/>
          <p:cNvPicPr preferRelativeResize="0"/>
          <p:nvPr/>
        </p:nvPicPr>
        <p:blipFill rotWithShape="1">
          <a:blip r:embed="rId2">
            <a:alphaModFix/>
          </a:blip>
          <a:srcRect/>
          <a:stretch/>
        </p:blipFill>
        <p:spPr>
          <a:xfrm>
            <a:off x="-8965" y="5035"/>
            <a:ext cx="12200965" cy="685296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4"/>
          <p:cNvSpPr>
            <a:spLocks noGrp="1"/>
          </p:cNvSpPr>
          <p:nvPr>
            <p:ph type="pic" idx="2"/>
          </p:nvPr>
        </p:nvSpPr>
        <p:spPr>
          <a:xfrm>
            <a:off x="5183188" y="987425"/>
            <a:ext cx="6172200" cy="4873625"/>
          </a:xfrm>
          <a:prstGeom prst="rect">
            <a:avLst/>
          </a:prstGeom>
          <a:noFill/>
          <a:ln>
            <a:noFill/>
          </a:ln>
        </p:spPr>
      </p:sp>
      <p:sp>
        <p:nvSpPr>
          <p:cNvPr id="64" name="Google Shape;64;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D"/>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D"/>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410400" y="2048400"/>
            <a:ext cx="7887600" cy="1918800"/>
          </a:xfrm>
          <a:prstGeom prst="rect">
            <a:avLst/>
          </a:prstGeom>
          <a:noFill/>
          <a:ln>
            <a:noFill/>
          </a:ln>
        </p:spPr>
        <p:txBody>
          <a:bodyPr spcFirstLastPara="1" wrap="square" lIns="91425" tIns="45700" rIns="91425" bIns="45700" anchor="b" anchorCtr="0">
            <a:normAutofit fontScale="90000"/>
          </a:bodyPr>
          <a:lstStyle/>
          <a:p>
            <a:pPr marL="0" lvl="0" indent="0" algn="l" rtl="0">
              <a:lnSpc>
                <a:spcPct val="90000"/>
              </a:lnSpc>
              <a:spcBef>
                <a:spcPts val="0"/>
              </a:spcBef>
              <a:spcAft>
                <a:spcPts val="0"/>
              </a:spcAft>
              <a:buClr>
                <a:schemeClr val="dk1"/>
              </a:buClr>
              <a:buSzPct val="97737"/>
              <a:buFont typeface="Avenir"/>
              <a:buNone/>
            </a:pPr>
            <a:r>
              <a:rPr lang="en-ID" sz="4911"/>
              <a:t>PANDUAN PENGGUNAAN APLIKASI PENGAWAS</a:t>
            </a:r>
            <a:br>
              <a:rPr lang="en-ID" sz="4400"/>
            </a:br>
            <a:r>
              <a:rPr lang="en-ID" sz="4400"/>
              <a:t>UTBK SNBT SNPMB 2024</a:t>
            </a:r>
            <a:endParaRPr sz="4911"/>
          </a:p>
        </p:txBody>
      </p:sp>
      <p:sp>
        <p:nvSpPr>
          <p:cNvPr id="85" name="Google Shape;85;p1"/>
          <p:cNvSpPr txBox="1">
            <a:spLocks noGrp="1"/>
          </p:cNvSpPr>
          <p:nvPr>
            <p:ph type="subTitle" idx="1"/>
          </p:nvPr>
        </p:nvSpPr>
        <p:spPr>
          <a:xfrm>
            <a:off x="410400" y="5040000"/>
            <a:ext cx="6940200" cy="840900"/>
          </a:xfrm>
          <a:prstGeom prst="rect">
            <a:avLst/>
          </a:prstGeom>
          <a:noFill/>
          <a:ln>
            <a:noFill/>
          </a:ln>
        </p:spPr>
        <p:txBody>
          <a:bodyPr spcFirstLastPara="1" wrap="square" lIns="91425" tIns="45700" rIns="91425" bIns="45700" anchor="t" anchorCtr="0">
            <a:normAutofit fontScale="85000"/>
          </a:bodyPr>
          <a:lstStyle/>
          <a:p>
            <a:pPr marL="0" lvl="0" indent="0" algn="l" rtl="0">
              <a:lnSpc>
                <a:spcPct val="90000"/>
              </a:lnSpc>
              <a:spcBef>
                <a:spcPts val="0"/>
              </a:spcBef>
              <a:spcAft>
                <a:spcPts val="0"/>
              </a:spcAft>
              <a:buClr>
                <a:schemeClr val="dk1"/>
              </a:buClr>
              <a:buSzPct val="100000"/>
              <a:buNone/>
            </a:pPr>
            <a:r>
              <a:rPr lang="en-ID" b="1"/>
              <a:t>Tim Pengembang dan Pelaksanaan UTBK SNPMB 2024</a:t>
            </a:r>
            <a:endParaRPr/>
          </a:p>
          <a:p>
            <a:pPr marL="0" lvl="0" indent="0" algn="l" rtl="0">
              <a:lnSpc>
                <a:spcPct val="90000"/>
              </a:lnSpc>
              <a:spcBef>
                <a:spcPts val="1000"/>
              </a:spcBef>
              <a:spcAft>
                <a:spcPts val="0"/>
              </a:spcAft>
              <a:buClr>
                <a:schemeClr val="dk1"/>
              </a:buClr>
              <a:buSzPct val="100000"/>
              <a:buNone/>
            </a:pPr>
            <a:endParaRPr b="1"/>
          </a:p>
        </p:txBody>
      </p:sp>
      <p:sp>
        <p:nvSpPr>
          <p:cNvPr id="86" name="Google Shape;86;p1"/>
          <p:cNvSpPr txBox="1"/>
          <p:nvPr/>
        </p:nvSpPr>
        <p:spPr>
          <a:xfrm>
            <a:off x="410400" y="1508400"/>
            <a:ext cx="6286200" cy="461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2400" b="1" i="0" u="none" strike="noStrike" cap="none">
                <a:solidFill>
                  <a:srgbClr val="000000"/>
                </a:solidFill>
                <a:latin typeface="Avenir"/>
                <a:ea typeface="Avenir"/>
                <a:cs typeface="Avenir"/>
                <a:sym typeface="Avenir"/>
              </a:rPr>
              <a:t>Workshop Sistem UTBK SNBT Tahun 2024</a:t>
            </a:r>
            <a:endParaRPr sz="2400" b="1" i="0" u="none" strike="noStrike" cap="none">
              <a:solidFill>
                <a:schemeClr val="dk1"/>
              </a:solidFill>
              <a:latin typeface="Avenir"/>
              <a:ea typeface="Avenir"/>
              <a:cs typeface="Avenir"/>
              <a:sym typeface="Avenir"/>
            </a:endParaRPr>
          </a:p>
        </p:txBody>
      </p:sp>
      <p:sp>
        <p:nvSpPr>
          <p:cNvPr id="87" name="Google Shape;87;p1"/>
          <p:cNvSpPr txBox="1"/>
          <p:nvPr/>
        </p:nvSpPr>
        <p:spPr>
          <a:xfrm>
            <a:off x="410399" y="4136400"/>
            <a:ext cx="2034849" cy="4617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ID" sz="2400" b="1" i="0" u="none" strike="noStrike" cap="none" dirty="0">
                <a:solidFill>
                  <a:srgbClr val="000000"/>
                </a:solidFill>
                <a:latin typeface="Avenir"/>
                <a:ea typeface="Avenir"/>
                <a:cs typeface="Avenir"/>
                <a:sym typeface="Avenir"/>
              </a:rPr>
              <a:t>4 April 2024</a:t>
            </a:r>
            <a:endParaRPr sz="2400" b="1" i="0" u="none" strike="noStrike" cap="none" dirty="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0"/>
          <p:cNvSpPr/>
          <p:nvPr/>
        </p:nvSpPr>
        <p:spPr>
          <a:xfrm>
            <a:off x="1017181" y="954210"/>
            <a:ext cx="10986977"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ID" sz="1800">
                <a:solidFill>
                  <a:schemeClr val="dk1"/>
                </a:solidFill>
                <a:latin typeface="Calibri"/>
                <a:ea typeface="Calibri"/>
                <a:cs typeface="Calibri"/>
                <a:sym typeface="Calibri"/>
              </a:rPr>
              <a:t>Menu </a:t>
            </a:r>
            <a:r>
              <a:rPr lang="en-ID" sz="1800" b="1">
                <a:solidFill>
                  <a:schemeClr val="dk1"/>
                </a:solidFill>
                <a:latin typeface="Calibri"/>
                <a:ea typeface="Calibri"/>
                <a:cs typeface="Calibri"/>
                <a:sym typeface="Calibri"/>
              </a:rPr>
              <a:t>Daftar Peserta </a:t>
            </a:r>
            <a:r>
              <a:rPr lang="en-ID" sz="1800">
                <a:solidFill>
                  <a:schemeClr val="dk1"/>
                </a:solidFill>
                <a:latin typeface="Calibri"/>
                <a:ea typeface="Calibri"/>
                <a:cs typeface="Calibri"/>
                <a:sym typeface="Calibri"/>
              </a:rPr>
              <a:t>berisi informasi peserta seperti Nomor Peserta, Nama Peserta, IP Address yang digunakan oleh PC Ujian peserta, </a:t>
            </a:r>
            <a:r>
              <a:rPr lang="en-ID" sz="1800" i="1">
                <a:solidFill>
                  <a:schemeClr val="dk1"/>
                </a:solidFill>
                <a:latin typeface="Calibri"/>
                <a:ea typeface="Calibri"/>
                <a:cs typeface="Calibri"/>
                <a:sym typeface="Calibri"/>
              </a:rPr>
              <a:t>Latency </a:t>
            </a:r>
            <a:r>
              <a:rPr lang="en-ID" sz="1800">
                <a:solidFill>
                  <a:schemeClr val="dk1"/>
                </a:solidFill>
                <a:latin typeface="Calibri"/>
                <a:ea typeface="Calibri"/>
                <a:cs typeface="Calibri"/>
                <a:sym typeface="Calibri"/>
              </a:rPr>
              <a:t>koneksi PC Ujian ke Server Ujian, Status Peserta yang sedang aktif membuka aplikasi/online, Status peserta yang belum melakukan ujian, Status peserta yang sedang mengerjakan ujian, Status peserta yang sudah melakukan ujian, tombol Berita Acara Pelaksanaan UTBK (BAPU), tombol Log Peserta, tombol Reset IP Address dan Tombol </a:t>
            </a:r>
            <a:r>
              <a:rPr lang="en-ID" sz="1800" i="1">
                <a:solidFill>
                  <a:schemeClr val="dk1"/>
                </a:solidFill>
                <a:latin typeface="Calibri"/>
                <a:ea typeface="Calibri"/>
                <a:cs typeface="Calibri"/>
                <a:sym typeface="Calibri"/>
              </a:rPr>
              <a:t>Disconnect</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157" name="Google Shape;157;p10"/>
          <p:cNvPicPr preferRelativeResize="0"/>
          <p:nvPr/>
        </p:nvPicPr>
        <p:blipFill>
          <a:blip r:embed="rId3">
            <a:alphaModFix/>
          </a:blip>
          <a:stretch>
            <a:fillRect/>
          </a:stretch>
        </p:blipFill>
        <p:spPr>
          <a:xfrm>
            <a:off x="1091174" y="2510300"/>
            <a:ext cx="10354898" cy="3394925"/>
          </a:xfrm>
          <a:prstGeom prst="rect">
            <a:avLst/>
          </a:prstGeom>
          <a:noFill/>
          <a:ln>
            <a:noFill/>
          </a:ln>
        </p:spPr>
      </p:pic>
      <p:sp>
        <p:nvSpPr>
          <p:cNvPr id="158" name="Google Shape;158;p10"/>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2"/>
          <p:cNvSpPr/>
          <p:nvPr/>
        </p:nvSpPr>
        <p:spPr>
          <a:xfrm>
            <a:off x="1017181" y="954210"/>
            <a:ext cx="10986977"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Tombol</a:t>
            </a:r>
            <a:r>
              <a:rPr lang="en-ID" sz="1800" b="1">
                <a:solidFill>
                  <a:schemeClr val="dk1"/>
                </a:solidFill>
                <a:latin typeface="Calibri"/>
                <a:ea typeface="Calibri"/>
                <a:cs typeface="Calibri"/>
                <a:sym typeface="Calibri"/>
              </a:rPr>
              <a:t> Berita Acara Pelaksanaan UTBK (BAPU) </a:t>
            </a:r>
            <a:r>
              <a:rPr lang="en-ID" sz="1800">
                <a:solidFill>
                  <a:schemeClr val="dk1"/>
                </a:solidFill>
                <a:latin typeface="Calibri"/>
                <a:ea typeface="Calibri"/>
                <a:cs typeface="Calibri"/>
                <a:sym typeface="Calibri"/>
              </a:rPr>
              <a:t>berfungsi untuk meng-</a:t>
            </a:r>
            <a:r>
              <a:rPr lang="en-ID" sz="1800" i="1">
                <a:solidFill>
                  <a:schemeClr val="dk1"/>
                </a:solidFill>
                <a:latin typeface="Calibri"/>
                <a:ea typeface="Calibri"/>
                <a:cs typeface="Calibri"/>
                <a:sym typeface="Calibri"/>
              </a:rPr>
              <a:t>update </a:t>
            </a:r>
            <a:r>
              <a:rPr lang="en-ID" sz="1800">
                <a:solidFill>
                  <a:schemeClr val="dk1"/>
                </a:solidFill>
                <a:latin typeface="Calibri"/>
                <a:ea typeface="Calibri"/>
                <a:cs typeface="Calibri"/>
                <a:sym typeface="Calibri"/>
              </a:rPr>
              <a:t>Berita Acara Ujian Peserta. Pengawas dapat mengisi </a:t>
            </a:r>
            <a:r>
              <a:rPr lang="en-ID" sz="1800" i="1">
                <a:solidFill>
                  <a:schemeClr val="dk1"/>
                </a:solidFill>
                <a:latin typeface="Calibri"/>
                <a:ea typeface="Calibri"/>
                <a:cs typeface="Calibri"/>
                <a:sym typeface="Calibri"/>
              </a:rPr>
              <a:t>checkbox</a:t>
            </a:r>
            <a:r>
              <a:rPr lang="en-ID" sz="1800">
                <a:solidFill>
                  <a:schemeClr val="dk1"/>
                </a:solidFill>
                <a:latin typeface="Calibri"/>
                <a:ea typeface="Calibri"/>
                <a:cs typeface="Calibri"/>
                <a:sym typeface="Calibri"/>
              </a:rPr>
              <a:t> yang tersedia apabila peserta melakukan hal yang tercantum di dalam Berita Acara Pelaksanaan Ujian Peserta, keterangan Tidak Hadir akan terisi secara sendirinya jika peserta tidak mengikuti ujian.</a:t>
            </a:r>
            <a:endParaRPr sz="1800">
              <a:solidFill>
                <a:schemeClr val="dk1"/>
              </a:solidFill>
              <a:latin typeface="Calibri"/>
              <a:ea typeface="Calibri"/>
              <a:cs typeface="Calibri"/>
              <a:sym typeface="Calibri"/>
            </a:endParaRPr>
          </a:p>
        </p:txBody>
      </p:sp>
      <p:pic>
        <p:nvPicPr>
          <p:cNvPr id="165" name="Google Shape;165;p12"/>
          <p:cNvPicPr preferRelativeResize="0"/>
          <p:nvPr/>
        </p:nvPicPr>
        <p:blipFill rotWithShape="1">
          <a:blip r:embed="rId3">
            <a:alphaModFix/>
          </a:blip>
          <a:srcRect/>
          <a:stretch/>
        </p:blipFill>
        <p:spPr>
          <a:xfrm>
            <a:off x="3397250" y="2758342"/>
            <a:ext cx="5397500" cy="1739900"/>
          </a:xfrm>
          <a:prstGeom prst="rect">
            <a:avLst/>
          </a:prstGeom>
          <a:noFill/>
          <a:ln>
            <a:noFill/>
          </a:ln>
        </p:spPr>
      </p:pic>
      <p:sp>
        <p:nvSpPr>
          <p:cNvPr id="166" name="Google Shape;166;p12"/>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3"/>
          <p:cNvSpPr/>
          <p:nvPr/>
        </p:nvSpPr>
        <p:spPr>
          <a:xfrm>
            <a:off x="1017181" y="954210"/>
            <a:ext cx="109869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Setelah melakukan perubahan pilih tombol </a:t>
            </a:r>
            <a:r>
              <a:rPr lang="en-ID" sz="1800" b="1">
                <a:solidFill>
                  <a:schemeClr val="dk1"/>
                </a:solidFill>
                <a:latin typeface="Calibri"/>
                <a:ea typeface="Calibri"/>
                <a:cs typeface="Calibri"/>
                <a:sym typeface="Calibri"/>
              </a:rPr>
              <a:t>Simpan</a:t>
            </a:r>
            <a:r>
              <a:rPr lang="en-ID" sz="1800">
                <a:solidFill>
                  <a:schemeClr val="dk1"/>
                </a:solidFill>
                <a:latin typeface="Calibri"/>
                <a:ea typeface="Calibri"/>
                <a:cs typeface="Calibri"/>
                <a:sym typeface="Calibri"/>
              </a:rPr>
              <a:t>. Pilih tombol kembali untuk Kembali ke menu </a:t>
            </a:r>
            <a:r>
              <a:rPr lang="en-ID" sz="1800" b="1">
                <a:solidFill>
                  <a:schemeClr val="dk1"/>
                </a:solidFill>
                <a:latin typeface="Calibri"/>
                <a:ea typeface="Calibri"/>
                <a:cs typeface="Calibri"/>
                <a:sym typeface="Calibri"/>
              </a:rPr>
              <a:t>Daftar Peserta</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173" name="Google Shape;173;p13"/>
          <p:cNvPicPr preferRelativeResize="0"/>
          <p:nvPr/>
        </p:nvPicPr>
        <p:blipFill>
          <a:blip r:embed="rId3">
            <a:alphaModFix/>
          </a:blip>
          <a:stretch>
            <a:fillRect/>
          </a:stretch>
        </p:blipFill>
        <p:spPr>
          <a:xfrm>
            <a:off x="801125" y="1502574"/>
            <a:ext cx="10936225" cy="3999600"/>
          </a:xfrm>
          <a:prstGeom prst="rect">
            <a:avLst/>
          </a:prstGeom>
          <a:noFill/>
          <a:ln>
            <a:noFill/>
          </a:ln>
        </p:spPr>
      </p:pic>
      <p:sp>
        <p:nvSpPr>
          <p:cNvPr id="174" name="Google Shape;174;p13"/>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4"/>
          <p:cNvSpPr/>
          <p:nvPr/>
        </p:nvSpPr>
        <p:spPr>
          <a:xfrm>
            <a:off x="1017181" y="954210"/>
            <a:ext cx="1098697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Tombol </a:t>
            </a:r>
            <a:r>
              <a:rPr lang="en-ID" sz="1800" b="1">
                <a:solidFill>
                  <a:schemeClr val="dk1"/>
                </a:solidFill>
                <a:latin typeface="Calibri"/>
                <a:ea typeface="Calibri"/>
                <a:cs typeface="Calibri"/>
                <a:sym typeface="Calibri"/>
              </a:rPr>
              <a:t>Log Peserta </a:t>
            </a:r>
            <a:r>
              <a:rPr lang="en-ID" sz="1800">
                <a:solidFill>
                  <a:schemeClr val="dk1"/>
                </a:solidFill>
                <a:latin typeface="Calibri"/>
                <a:ea typeface="Calibri"/>
                <a:cs typeface="Calibri"/>
                <a:sym typeface="Calibri"/>
              </a:rPr>
              <a:t>berfungsi untuk melihat informasi detail peserta seperti status ujian, soal dan subtes yang sudah dikerjakan.</a:t>
            </a:r>
            <a:endParaRPr sz="1800">
              <a:solidFill>
                <a:schemeClr val="dk1"/>
              </a:solidFill>
              <a:latin typeface="Calibri"/>
              <a:ea typeface="Calibri"/>
              <a:cs typeface="Calibri"/>
              <a:sym typeface="Calibri"/>
            </a:endParaRPr>
          </a:p>
        </p:txBody>
      </p:sp>
      <p:pic>
        <p:nvPicPr>
          <p:cNvPr id="181" name="Google Shape;181;p14"/>
          <p:cNvPicPr preferRelativeResize="0"/>
          <p:nvPr/>
        </p:nvPicPr>
        <p:blipFill rotWithShape="1">
          <a:blip r:embed="rId3">
            <a:alphaModFix/>
          </a:blip>
          <a:srcRect/>
          <a:stretch/>
        </p:blipFill>
        <p:spPr>
          <a:xfrm>
            <a:off x="3067050" y="2590800"/>
            <a:ext cx="6057900" cy="1676400"/>
          </a:xfrm>
          <a:prstGeom prst="rect">
            <a:avLst/>
          </a:prstGeom>
          <a:noFill/>
          <a:ln>
            <a:noFill/>
          </a:ln>
        </p:spPr>
      </p:pic>
      <p:sp>
        <p:nvSpPr>
          <p:cNvPr id="182" name="Google Shape;182;p14"/>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5"/>
          <p:cNvSpPr/>
          <p:nvPr/>
        </p:nvSpPr>
        <p:spPr>
          <a:xfrm>
            <a:off x="762000" y="2147725"/>
            <a:ext cx="2654100" cy="9234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ID" sz="1800">
                <a:solidFill>
                  <a:schemeClr val="dk1"/>
                </a:solidFill>
                <a:latin typeface="Calibri"/>
                <a:ea typeface="Calibri"/>
                <a:cs typeface="Calibri"/>
                <a:sym typeface="Calibri"/>
              </a:rPr>
              <a:t>Pilih tombol </a:t>
            </a:r>
            <a:r>
              <a:rPr lang="en-ID" sz="1800" b="1">
                <a:solidFill>
                  <a:schemeClr val="dk1"/>
                </a:solidFill>
                <a:latin typeface="Calibri"/>
                <a:ea typeface="Calibri"/>
                <a:cs typeface="Calibri"/>
                <a:sym typeface="Calibri"/>
              </a:rPr>
              <a:t>Log Peserta </a:t>
            </a:r>
            <a:r>
              <a:rPr lang="en-ID" sz="1800">
                <a:solidFill>
                  <a:schemeClr val="dk1"/>
                </a:solidFill>
                <a:latin typeface="Calibri"/>
                <a:ea typeface="Calibri"/>
                <a:cs typeface="Calibri"/>
                <a:sym typeface="Calibri"/>
              </a:rPr>
              <a:t>untuk melihat informasi detail peserta. Pilih tombol Kembali untuk kembali ke menu </a:t>
            </a:r>
            <a:r>
              <a:rPr lang="en-ID" sz="1800" b="1">
                <a:solidFill>
                  <a:schemeClr val="dk1"/>
                </a:solidFill>
                <a:latin typeface="Calibri"/>
                <a:ea typeface="Calibri"/>
                <a:cs typeface="Calibri"/>
                <a:sym typeface="Calibri"/>
              </a:rPr>
              <a:t>Daftar Peserta</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189" name="Google Shape;189;p15"/>
          <p:cNvPicPr preferRelativeResize="0"/>
          <p:nvPr/>
        </p:nvPicPr>
        <p:blipFill>
          <a:blip r:embed="rId3">
            <a:alphaModFix/>
          </a:blip>
          <a:stretch>
            <a:fillRect/>
          </a:stretch>
        </p:blipFill>
        <p:spPr>
          <a:xfrm>
            <a:off x="3825474" y="1102925"/>
            <a:ext cx="8064950" cy="4322076"/>
          </a:xfrm>
          <a:prstGeom prst="rect">
            <a:avLst/>
          </a:prstGeom>
          <a:noFill/>
          <a:ln>
            <a:noFill/>
          </a:ln>
        </p:spPr>
      </p:pic>
      <p:sp>
        <p:nvSpPr>
          <p:cNvPr id="190" name="Google Shape;190;p15"/>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26d273ea5de_0_12"/>
          <p:cNvSpPr/>
          <p:nvPr/>
        </p:nvSpPr>
        <p:spPr>
          <a:xfrm>
            <a:off x="762000" y="2147725"/>
            <a:ext cx="2654100" cy="923400"/>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en-ID" sz="1800">
                <a:solidFill>
                  <a:schemeClr val="dk1"/>
                </a:solidFill>
                <a:latin typeface="Calibri"/>
                <a:ea typeface="Calibri"/>
                <a:cs typeface="Calibri"/>
                <a:sym typeface="Calibri"/>
              </a:rPr>
              <a:t>Pilih tombol </a:t>
            </a:r>
            <a:r>
              <a:rPr lang="en-ID" sz="1800" b="1">
                <a:solidFill>
                  <a:schemeClr val="dk1"/>
                </a:solidFill>
                <a:latin typeface="Calibri"/>
                <a:ea typeface="Calibri"/>
                <a:cs typeface="Calibri"/>
                <a:sym typeface="Calibri"/>
              </a:rPr>
              <a:t>Log Peserta </a:t>
            </a:r>
            <a:r>
              <a:rPr lang="en-ID" sz="1800">
                <a:solidFill>
                  <a:schemeClr val="dk1"/>
                </a:solidFill>
                <a:latin typeface="Calibri"/>
                <a:ea typeface="Calibri"/>
                <a:cs typeface="Calibri"/>
                <a:sym typeface="Calibri"/>
              </a:rPr>
              <a:t>untuk melihat informasi detail peserta. Pilih tombol Kembali untuk kembali ke menu </a:t>
            </a:r>
            <a:r>
              <a:rPr lang="en-ID" sz="1800" b="1">
                <a:solidFill>
                  <a:schemeClr val="dk1"/>
                </a:solidFill>
                <a:latin typeface="Calibri"/>
                <a:ea typeface="Calibri"/>
                <a:cs typeface="Calibri"/>
                <a:sym typeface="Calibri"/>
              </a:rPr>
              <a:t>Daftar Peserta</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197" name="Google Shape;197;g26d273ea5de_0_12"/>
          <p:cNvPicPr preferRelativeResize="0"/>
          <p:nvPr/>
        </p:nvPicPr>
        <p:blipFill>
          <a:blip r:embed="rId3">
            <a:alphaModFix/>
          </a:blip>
          <a:stretch>
            <a:fillRect/>
          </a:stretch>
        </p:blipFill>
        <p:spPr>
          <a:xfrm>
            <a:off x="3568500" y="1042198"/>
            <a:ext cx="8471101" cy="4589368"/>
          </a:xfrm>
          <a:prstGeom prst="rect">
            <a:avLst/>
          </a:prstGeom>
          <a:noFill/>
          <a:ln>
            <a:noFill/>
          </a:ln>
        </p:spPr>
      </p:pic>
      <p:sp>
        <p:nvSpPr>
          <p:cNvPr id="198" name="Google Shape;198;g26d273ea5de_0_12"/>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6"/>
          <p:cNvSpPr/>
          <p:nvPr/>
        </p:nvSpPr>
        <p:spPr>
          <a:xfrm>
            <a:off x="1017181" y="954210"/>
            <a:ext cx="10986977"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Menu </a:t>
            </a:r>
            <a:r>
              <a:rPr lang="en-ID" sz="1800" b="1">
                <a:solidFill>
                  <a:schemeClr val="dk1"/>
                </a:solidFill>
                <a:latin typeface="Calibri"/>
                <a:ea typeface="Calibri"/>
                <a:cs typeface="Calibri"/>
                <a:sym typeface="Calibri"/>
              </a:rPr>
              <a:t>Buka Akses Perangkat </a:t>
            </a:r>
            <a:r>
              <a:rPr lang="en-ID" sz="1800">
                <a:solidFill>
                  <a:schemeClr val="dk1"/>
                </a:solidFill>
                <a:latin typeface="Calibri"/>
                <a:ea typeface="Calibri"/>
                <a:cs typeface="Calibri"/>
                <a:sym typeface="Calibri"/>
              </a:rPr>
              <a:t>berfungsi untuk mereset IP Address pada </a:t>
            </a:r>
            <a:r>
              <a:rPr lang="en-ID" sz="1800" i="1">
                <a:solidFill>
                  <a:schemeClr val="dk1"/>
                </a:solidFill>
                <a:latin typeface="Calibri"/>
                <a:ea typeface="Calibri"/>
                <a:cs typeface="Calibri"/>
                <a:sym typeface="Calibri"/>
              </a:rPr>
              <a:t>workstation </a:t>
            </a:r>
            <a:r>
              <a:rPr lang="en-ID" sz="1800">
                <a:solidFill>
                  <a:schemeClr val="dk1"/>
                </a:solidFill>
                <a:latin typeface="Calibri"/>
                <a:ea typeface="Calibri"/>
                <a:cs typeface="Calibri"/>
                <a:sym typeface="Calibri"/>
              </a:rPr>
              <a:t>peserta. Digunakan ketika peserta akan berpindah ke </a:t>
            </a:r>
            <a:r>
              <a:rPr lang="en-ID" sz="1800" i="1">
                <a:solidFill>
                  <a:schemeClr val="dk1"/>
                </a:solidFill>
                <a:latin typeface="Calibri"/>
                <a:ea typeface="Calibri"/>
                <a:cs typeface="Calibri"/>
                <a:sym typeface="Calibri"/>
              </a:rPr>
              <a:t>workstation </a:t>
            </a:r>
            <a:r>
              <a:rPr lang="en-ID" sz="1800">
                <a:solidFill>
                  <a:schemeClr val="dk1"/>
                </a:solidFill>
                <a:latin typeface="Calibri"/>
                <a:ea typeface="Calibri"/>
                <a:cs typeface="Calibri"/>
                <a:sym typeface="Calibri"/>
              </a:rPr>
              <a:t>lain. Menu </a:t>
            </a:r>
            <a:r>
              <a:rPr lang="en-ID" sz="1800" i="1">
                <a:solidFill>
                  <a:schemeClr val="dk1"/>
                </a:solidFill>
                <a:latin typeface="Calibri"/>
                <a:ea typeface="Calibri"/>
                <a:cs typeface="Calibri"/>
                <a:sym typeface="Calibri"/>
              </a:rPr>
              <a:t>Unlock Device </a:t>
            </a:r>
            <a:r>
              <a:rPr lang="en-ID" sz="1800">
                <a:solidFill>
                  <a:schemeClr val="dk1"/>
                </a:solidFill>
                <a:latin typeface="Calibri"/>
                <a:ea typeface="Calibri"/>
                <a:cs typeface="Calibri"/>
                <a:sym typeface="Calibri"/>
              </a:rPr>
              <a:t>sebaiknya digunakan ketika status peserta sudah tidak terkoneksi/</a:t>
            </a:r>
            <a:r>
              <a:rPr lang="en-ID" sz="1800" i="1">
                <a:solidFill>
                  <a:schemeClr val="dk1"/>
                </a:solidFill>
                <a:latin typeface="Calibri"/>
                <a:ea typeface="Calibri"/>
                <a:cs typeface="Calibri"/>
                <a:sym typeface="Calibri"/>
              </a:rPr>
              <a:t>disconnected</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205" name="Google Shape;205;p16"/>
          <p:cNvPicPr preferRelativeResize="0"/>
          <p:nvPr/>
        </p:nvPicPr>
        <p:blipFill rotWithShape="1">
          <a:blip r:embed="rId3">
            <a:alphaModFix/>
          </a:blip>
          <a:srcRect/>
          <a:stretch/>
        </p:blipFill>
        <p:spPr>
          <a:xfrm>
            <a:off x="3105150" y="2603500"/>
            <a:ext cx="5981700" cy="1651000"/>
          </a:xfrm>
          <a:prstGeom prst="rect">
            <a:avLst/>
          </a:prstGeom>
          <a:noFill/>
          <a:ln>
            <a:noFill/>
          </a:ln>
        </p:spPr>
      </p:pic>
      <p:sp>
        <p:nvSpPr>
          <p:cNvPr id="206" name="Google Shape;206;p16"/>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7"/>
          <p:cNvSpPr/>
          <p:nvPr/>
        </p:nvSpPr>
        <p:spPr>
          <a:xfrm>
            <a:off x="1017181" y="954210"/>
            <a:ext cx="1098697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Pilih </a:t>
            </a:r>
            <a:r>
              <a:rPr lang="en-ID" sz="1800" b="1">
                <a:solidFill>
                  <a:schemeClr val="dk1"/>
                </a:solidFill>
                <a:latin typeface="Calibri"/>
                <a:ea typeface="Calibri"/>
                <a:cs typeface="Calibri"/>
                <a:sym typeface="Calibri"/>
              </a:rPr>
              <a:t>tombol Buka </a:t>
            </a:r>
            <a:r>
              <a:rPr lang="en-ID" sz="1800">
                <a:solidFill>
                  <a:schemeClr val="dk1"/>
                </a:solidFill>
                <a:latin typeface="Calibri"/>
                <a:ea typeface="Calibri"/>
                <a:cs typeface="Calibri"/>
                <a:sym typeface="Calibri"/>
              </a:rPr>
              <a:t>untuk me-</a:t>
            </a:r>
            <a:r>
              <a:rPr lang="en-ID" sz="1800" i="1">
                <a:solidFill>
                  <a:schemeClr val="dk1"/>
                </a:solidFill>
                <a:latin typeface="Calibri"/>
                <a:ea typeface="Calibri"/>
                <a:cs typeface="Calibri"/>
                <a:sym typeface="Calibri"/>
              </a:rPr>
              <a:t>reset</a:t>
            </a:r>
            <a:r>
              <a:rPr lang="en-ID" sz="1800">
                <a:solidFill>
                  <a:schemeClr val="dk1"/>
                </a:solidFill>
                <a:latin typeface="Calibri"/>
                <a:ea typeface="Calibri"/>
                <a:cs typeface="Calibri"/>
                <a:sym typeface="Calibri"/>
              </a:rPr>
              <a:t> IP Address pada PC Ujian peserta. Pilih tombol Kembali untuk kembali ke menu Daftar Peserta.</a:t>
            </a:r>
            <a:endParaRPr sz="1800">
              <a:solidFill>
                <a:schemeClr val="dk1"/>
              </a:solidFill>
              <a:latin typeface="Calibri"/>
              <a:ea typeface="Calibri"/>
              <a:cs typeface="Calibri"/>
              <a:sym typeface="Calibri"/>
            </a:endParaRPr>
          </a:p>
        </p:txBody>
      </p:sp>
      <p:pic>
        <p:nvPicPr>
          <p:cNvPr id="213" name="Google Shape;213;p17"/>
          <p:cNvPicPr preferRelativeResize="0"/>
          <p:nvPr/>
        </p:nvPicPr>
        <p:blipFill>
          <a:blip r:embed="rId3">
            <a:alphaModFix/>
          </a:blip>
          <a:stretch>
            <a:fillRect/>
          </a:stretch>
        </p:blipFill>
        <p:spPr>
          <a:xfrm>
            <a:off x="152400" y="1752941"/>
            <a:ext cx="11887203" cy="3711162"/>
          </a:xfrm>
          <a:prstGeom prst="rect">
            <a:avLst/>
          </a:prstGeom>
          <a:noFill/>
          <a:ln>
            <a:noFill/>
          </a:ln>
        </p:spPr>
      </p:pic>
      <p:sp>
        <p:nvSpPr>
          <p:cNvPr id="214" name="Google Shape;214;p17"/>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18"/>
          <p:cNvSpPr/>
          <p:nvPr/>
        </p:nvSpPr>
        <p:spPr>
          <a:xfrm>
            <a:off x="1017181" y="1452843"/>
            <a:ext cx="1098697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Tombol </a:t>
            </a:r>
            <a:r>
              <a:rPr lang="en-ID" sz="1800" b="1" i="1">
                <a:solidFill>
                  <a:schemeClr val="dk1"/>
                </a:solidFill>
                <a:latin typeface="Calibri"/>
                <a:ea typeface="Calibri"/>
                <a:cs typeface="Calibri"/>
                <a:sym typeface="Calibri"/>
              </a:rPr>
              <a:t>Disconnect</a:t>
            </a:r>
            <a:r>
              <a:rPr lang="en-ID" sz="1800" i="1">
                <a:solidFill>
                  <a:schemeClr val="dk1"/>
                </a:solidFill>
                <a:latin typeface="Calibri"/>
                <a:ea typeface="Calibri"/>
                <a:cs typeface="Calibri"/>
                <a:sym typeface="Calibri"/>
              </a:rPr>
              <a:t> </a:t>
            </a:r>
            <a:r>
              <a:rPr lang="en-ID" sz="1800">
                <a:solidFill>
                  <a:schemeClr val="dk1"/>
                </a:solidFill>
                <a:latin typeface="Calibri"/>
                <a:ea typeface="Calibri"/>
                <a:cs typeface="Calibri"/>
                <a:sym typeface="Calibri"/>
              </a:rPr>
              <a:t>berfungsi untuk merubah status peserta menjadi </a:t>
            </a:r>
            <a:r>
              <a:rPr lang="en-ID" sz="1800" b="1" i="1">
                <a:solidFill>
                  <a:schemeClr val="dk1"/>
                </a:solidFill>
                <a:latin typeface="Calibri"/>
                <a:ea typeface="Calibri"/>
                <a:cs typeface="Calibri"/>
                <a:sym typeface="Calibri"/>
              </a:rPr>
              <a:t>offline</a:t>
            </a:r>
            <a:r>
              <a:rPr lang="en-ID" sz="1800" b="1">
                <a:solidFill>
                  <a:schemeClr val="dk1"/>
                </a:solidFill>
                <a:latin typeface="Calibri"/>
                <a:ea typeface="Calibri"/>
                <a:cs typeface="Calibri"/>
                <a:sym typeface="Calibri"/>
              </a:rPr>
              <a:t>/belum ujian</a:t>
            </a:r>
            <a:r>
              <a:rPr lang="en-ID" sz="1800">
                <a:solidFill>
                  <a:schemeClr val="dk1"/>
                </a:solidFill>
                <a:latin typeface="Calibri"/>
                <a:ea typeface="Calibri"/>
                <a:cs typeface="Calibri"/>
                <a:sym typeface="Calibri"/>
              </a:rPr>
              <a:t> dengan cara memutuskan koneksi aplikasi peserta ke server.</a:t>
            </a:r>
            <a:endParaRPr sz="1800">
              <a:solidFill>
                <a:schemeClr val="dk1"/>
              </a:solidFill>
              <a:latin typeface="Calibri"/>
              <a:ea typeface="Calibri"/>
              <a:cs typeface="Calibri"/>
              <a:sym typeface="Calibri"/>
            </a:endParaRPr>
          </a:p>
        </p:txBody>
      </p:sp>
      <p:pic>
        <p:nvPicPr>
          <p:cNvPr id="221" name="Google Shape;221;p18"/>
          <p:cNvPicPr preferRelativeResize="0"/>
          <p:nvPr/>
        </p:nvPicPr>
        <p:blipFill rotWithShape="1">
          <a:blip r:embed="rId3">
            <a:alphaModFix/>
          </a:blip>
          <a:srcRect/>
          <a:stretch/>
        </p:blipFill>
        <p:spPr>
          <a:xfrm>
            <a:off x="2772507" y="2705490"/>
            <a:ext cx="6962303" cy="1924539"/>
          </a:xfrm>
          <a:prstGeom prst="rect">
            <a:avLst/>
          </a:prstGeom>
          <a:noFill/>
          <a:ln>
            <a:noFill/>
          </a:ln>
        </p:spPr>
      </p:pic>
      <p:sp>
        <p:nvSpPr>
          <p:cNvPr id="222" name="Google Shape;222;p18"/>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9"/>
          <p:cNvSpPr/>
          <p:nvPr/>
        </p:nvSpPr>
        <p:spPr>
          <a:xfrm>
            <a:off x="982012" y="1180217"/>
            <a:ext cx="1098697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Klik tombol </a:t>
            </a:r>
            <a:r>
              <a:rPr lang="en-ID" sz="1800" b="1">
                <a:solidFill>
                  <a:schemeClr val="dk1"/>
                </a:solidFill>
                <a:latin typeface="Calibri"/>
                <a:ea typeface="Calibri"/>
                <a:cs typeface="Calibri"/>
                <a:sym typeface="Calibri"/>
              </a:rPr>
              <a:t>Putuskan</a:t>
            </a:r>
            <a:r>
              <a:rPr lang="en-ID" sz="1800">
                <a:solidFill>
                  <a:schemeClr val="dk1"/>
                </a:solidFill>
                <a:latin typeface="Calibri"/>
                <a:ea typeface="Calibri"/>
                <a:cs typeface="Calibri"/>
                <a:sym typeface="Calibri"/>
              </a:rPr>
              <a:t> untuk memutuskan koneksi aplikasi peserta ke server dan merubah Status menjadi </a:t>
            </a:r>
            <a:r>
              <a:rPr lang="en-ID" sz="1800" b="1">
                <a:solidFill>
                  <a:schemeClr val="dk1"/>
                </a:solidFill>
                <a:latin typeface="Calibri"/>
                <a:ea typeface="Calibri"/>
                <a:cs typeface="Calibri"/>
                <a:sym typeface="Calibri"/>
              </a:rPr>
              <a:t>Offline</a:t>
            </a:r>
            <a:r>
              <a:rPr lang="en-ID" sz="1800">
                <a:solidFill>
                  <a:schemeClr val="dk1"/>
                </a:solidFill>
                <a:latin typeface="Calibri"/>
                <a:ea typeface="Calibri"/>
                <a:cs typeface="Calibri"/>
                <a:sym typeface="Calibri"/>
              </a:rPr>
              <a:t>. Pilih tombol </a:t>
            </a:r>
            <a:r>
              <a:rPr lang="en-ID" sz="1800" b="1">
                <a:solidFill>
                  <a:schemeClr val="dk1"/>
                </a:solidFill>
                <a:latin typeface="Calibri"/>
                <a:ea typeface="Calibri"/>
                <a:cs typeface="Calibri"/>
                <a:sym typeface="Calibri"/>
              </a:rPr>
              <a:t>Kembali</a:t>
            </a:r>
            <a:r>
              <a:rPr lang="en-ID" sz="1800">
                <a:solidFill>
                  <a:schemeClr val="dk1"/>
                </a:solidFill>
                <a:latin typeface="Calibri"/>
                <a:ea typeface="Calibri"/>
                <a:cs typeface="Calibri"/>
                <a:sym typeface="Calibri"/>
              </a:rPr>
              <a:t> untuk kembali ke menu </a:t>
            </a:r>
            <a:r>
              <a:rPr lang="en-ID" sz="1800" b="1">
                <a:solidFill>
                  <a:schemeClr val="dk1"/>
                </a:solidFill>
                <a:latin typeface="Calibri"/>
                <a:ea typeface="Calibri"/>
                <a:cs typeface="Calibri"/>
                <a:sym typeface="Calibri"/>
              </a:rPr>
              <a:t>Daftar Peserta</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229" name="Google Shape;229;p19"/>
          <p:cNvPicPr preferRelativeResize="0"/>
          <p:nvPr/>
        </p:nvPicPr>
        <p:blipFill>
          <a:blip r:embed="rId3">
            <a:alphaModFix/>
          </a:blip>
          <a:stretch>
            <a:fillRect/>
          </a:stretch>
        </p:blipFill>
        <p:spPr>
          <a:xfrm>
            <a:off x="593100" y="1978950"/>
            <a:ext cx="11258926" cy="3419225"/>
          </a:xfrm>
          <a:prstGeom prst="rect">
            <a:avLst/>
          </a:prstGeom>
          <a:noFill/>
          <a:ln>
            <a:noFill/>
          </a:ln>
        </p:spPr>
      </p:pic>
      <p:sp>
        <p:nvSpPr>
          <p:cNvPr id="230" name="Google Shape;230;p19"/>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Daftar Peserta</a:t>
            </a:r>
            <a:endParaRPr sz="3600" b="1">
              <a:solidFill>
                <a:schemeClr val="dk1"/>
              </a:solidFill>
              <a:latin typeface="Avenir"/>
              <a:ea typeface="Avenir"/>
              <a:cs typeface="Avenir"/>
              <a:sym typeface="Aveni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2"/>
          <p:cNvSpPr txBox="1"/>
          <p:nvPr/>
        </p:nvSpPr>
        <p:spPr>
          <a:xfrm>
            <a:off x="6424500" y="0"/>
            <a:ext cx="5767500" cy="7752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chemeClr val="dk1"/>
              </a:buClr>
              <a:buSzPts val="3600"/>
              <a:buFont typeface="Avenir"/>
              <a:buNone/>
            </a:pPr>
            <a:r>
              <a:rPr lang="en-ID" sz="3600" b="1" i="0" u="none" strike="noStrike" cap="none">
                <a:solidFill>
                  <a:schemeClr val="dk1"/>
                </a:solidFill>
                <a:latin typeface="Avenir"/>
                <a:ea typeface="Avenir"/>
                <a:cs typeface="Avenir"/>
                <a:sym typeface="Avenir"/>
              </a:rPr>
              <a:t>Spesifikasi PC Pengawas</a:t>
            </a:r>
            <a:endParaRPr sz="3600" b="1" i="0" u="none" strike="noStrike" cap="none">
              <a:solidFill>
                <a:schemeClr val="dk1"/>
              </a:solidFill>
              <a:latin typeface="Avenir"/>
              <a:ea typeface="Avenir"/>
              <a:cs typeface="Avenir"/>
              <a:sym typeface="Avenir"/>
            </a:endParaRPr>
          </a:p>
        </p:txBody>
      </p:sp>
      <p:pic>
        <p:nvPicPr>
          <p:cNvPr id="93" name="Google Shape;93;p2"/>
          <p:cNvPicPr preferRelativeResize="0"/>
          <p:nvPr/>
        </p:nvPicPr>
        <p:blipFill rotWithShape="1">
          <a:blip r:embed="rId3">
            <a:alphaModFix/>
          </a:blip>
          <a:srcRect/>
          <a:stretch/>
        </p:blipFill>
        <p:spPr>
          <a:xfrm>
            <a:off x="4596539" y="1050525"/>
            <a:ext cx="7148122" cy="4756935"/>
          </a:xfrm>
          <a:prstGeom prst="rect">
            <a:avLst/>
          </a:prstGeom>
          <a:noFill/>
          <a:ln>
            <a:noFill/>
          </a:ln>
          <a:effectLst>
            <a:outerShdw blurRad="190500" algn="tl" rotWithShape="0">
              <a:srgbClr val="000000">
                <a:alpha val="69800"/>
              </a:srgbClr>
            </a:outerShdw>
          </a:effectLst>
        </p:spPr>
      </p:pic>
      <p:sp>
        <p:nvSpPr>
          <p:cNvPr id="94" name="Google Shape;94;p2"/>
          <p:cNvSpPr txBox="1"/>
          <p:nvPr/>
        </p:nvSpPr>
        <p:spPr>
          <a:xfrm>
            <a:off x="791999" y="2653200"/>
            <a:ext cx="3214921" cy="1181832"/>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ID" sz="3600" b="1" dirty="0" err="1">
                <a:solidFill>
                  <a:schemeClr val="dk1"/>
                </a:solidFill>
                <a:latin typeface="Avenir"/>
                <a:ea typeface="Avenir"/>
                <a:cs typeface="Avenir"/>
                <a:sym typeface="Avenir"/>
              </a:rPr>
              <a:t>Spesifikasi</a:t>
            </a:r>
            <a:r>
              <a:rPr lang="en-ID" sz="3600" b="1" dirty="0">
                <a:solidFill>
                  <a:schemeClr val="dk1"/>
                </a:solidFill>
                <a:latin typeface="Avenir"/>
                <a:ea typeface="Avenir"/>
                <a:cs typeface="Avenir"/>
                <a:sym typeface="Avenir"/>
              </a:rPr>
              <a:t> PC </a:t>
            </a:r>
            <a:r>
              <a:rPr lang="en-ID" sz="3600" b="1" dirty="0" err="1">
                <a:solidFill>
                  <a:schemeClr val="dk1"/>
                </a:solidFill>
                <a:latin typeface="Avenir"/>
                <a:ea typeface="Avenir"/>
                <a:cs typeface="Avenir"/>
                <a:sym typeface="Avenir"/>
              </a:rPr>
              <a:t>Pengawas</a:t>
            </a:r>
            <a:endParaRPr sz="3600" b="1" dirty="0">
              <a:solidFill>
                <a:schemeClr val="dk1"/>
              </a:solidFill>
              <a:latin typeface="Avenir"/>
              <a:ea typeface="Avenir"/>
              <a:cs typeface="Avenir"/>
              <a:sym typeface="Aveni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0"/>
          <p:cNvSpPr/>
          <p:nvPr/>
        </p:nvSpPr>
        <p:spPr>
          <a:xfrm>
            <a:off x="794715" y="1212736"/>
            <a:ext cx="1098697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Menu </a:t>
            </a:r>
            <a:r>
              <a:rPr lang="en-ID" sz="1800" b="1">
                <a:solidFill>
                  <a:schemeClr val="dk1"/>
                </a:solidFill>
                <a:latin typeface="Calibri"/>
                <a:ea typeface="Calibri"/>
                <a:cs typeface="Calibri"/>
                <a:sym typeface="Calibri"/>
              </a:rPr>
              <a:t>Kirim BAPU </a:t>
            </a:r>
            <a:r>
              <a:rPr lang="en-ID" sz="1800">
                <a:solidFill>
                  <a:schemeClr val="dk1"/>
                </a:solidFill>
                <a:latin typeface="Calibri"/>
                <a:ea typeface="Calibri"/>
                <a:cs typeface="Calibri"/>
                <a:sym typeface="Calibri"/>
              </a:rPr>
              <a:t>berfungsi untuk mengirimkan BAPU Digital dari Aplikasi Pengawas ke Dashboard.</a:t>
            </a:r>
            <a:br>
              <a:rPr lang="en-ID" sz="1800">
                <a:solidFill>
                  <a:schemeClr val="dk1"/>
                </a:solidFill>
                <a:latin typeface="Calibri"/>
                <a:ea typeface="Calibri"/>
                <a:cs typeface="Calibri"/>
                <a:sym typeface="Calibri"/>
              </a:rPr>
            </a:br>
            <a:r>
              <a:rPr lang="en-ID" sz="1800">
                <a:solidFill>
                  <a:schemeClr val="dk1"/>
                </a:solidFill>
                <a:latin typeface="Calibri"/>
                <a:ea typeface="Calibri"/>
                <a:cs typeface="Calibri"/>
                <a:sym typeface="Calibri"/>
              </a:rPr>
              <a:t>Pastikan status ujian sudah ditutup dan semua peserta ujian sudah selesai.</a:t>
            </a:r>
            <a:endParaRPr sz="1800">
              <a:solidFill>
                <a:schemeClr val="dk1"/>
              </a:solidFill>
              <a:latin typeface="Calibri"/>
              <a:ea typeface="Calibri"/>
              <a:cs typeface="Calibri"/>
              <a:sym typeface="Calibri"/>
            </a:endParaRPr>
          </a:p>
        </p:txBody>
      </p:sp>
      <p:pic>
        <p:nvPicPr>
          <p:cNvPr id="237" name="Google Shape;237;p20"/>
          <p:cNvPicPr preferRelativeResize="0"/>
          <p:nvPr/>
        </p:nvPicPr>
        <p:blipFill>
          <a:blip r:embed="rId3">
            <a:alphaModFix/>
          </a:blip>
          <a:stretch>
            <a:fillRect/>
          </a:stretch>
        </p:blipFill>
        <p:spPr>
          <a:xfrm>
            <a:off x="731925" y="2303474"/>
            <a:ext cx="10728148" cy="3005175"/>
          </a:xfrm>
          <a:prstGeom prst="rect">
            <a:avLst/>
          </a:prstGeom>
          <a:noFill/>
          <a:ln>
            <a:noFill/>
          </a:ln>
        </p:spPr>
      </p:pic>
      <p:sp>
        <p:nvSpPr>
          <p:cNvPr id="238" name="Google Shape;238;p20"/>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Kirim BAPU</a:t>
            </a:r>
            <a:endParaRPr sz="3600" b="1">
              <a:solidFill>
                <a:schemeClr val="dk1"/>
              </a:solidFill>
              <a:latin typeface="Avenir"/>
              <a:ea typeface="Avenir"/>
              <a:cs typeface="Avenir"/>
              <a:sym typeface="Aveni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1"/>
          <p:cNvSpPr/>
          <p:nvPr/>
        </p:nvSpPr>
        <p:spPr>
          <a:xfrm>
            <a:off x="1017181" y="954210"/>
            <a:ext cx="10986977"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Jika masih ada peserta yang masih mengerjakan ujian, kirim BAPU tidak akan terkirim. Pastikan peserta sudah menyelesaikan ujian, jika peserta sudah menyelesaikan tapi status ujian masih “</a:t>
            </a:r>
            <a:r>
              <a:rPr lang="en-ID" sz="1800" b="1">
                <a:solidFill>
                  <a:schemeClr val="dk1"/>
                </a:solidFill>
                <a:latin typeface="Calibri"/>
                <a:ea typeface="Calibri"/>
                <a:cs typeface="Calibri"/>
                <a:sym typeface="Calibri"/>
              </a:rPr>
              <a:t>Sedang Ujian</a:t>
            </a:r>
            <a:r>
              <a:rPr lang="en-ID" sz="1800">
                <a:solidFill>
                  <a:schemeClr val="dk1"/>
                </a:solidFill>
                <a:latin typeface="Calibri"/>
                <a:ea typeface="Calibri"/>
                <a:cs typeface="Calibri"/>
                <a:sym typeface="Calibri"/>
              </a:rPr>
              <a:t>” maka pengawas bisa melakukan </a:t>
            </a:r>
            <a:r>
              <a:rPr lang="en-ID" sz="1800" b="1">
                <a:solidFill>
                  <a:schemeClr val="dk1"/>
                </a:solidFill>
                <a:latin typeface="Calibri"/>
                <a:ea typeface="Calibri"/>
                <a:cs typeface="Calibri"/>
                <a:sym typeface="Calibri"/>
              </a:rPr>
              <a:t>Disconnect</a:t>
            </a:r>
            <a:r>
              <a:rPr lang="en-ID" sz="1800">
                <a:solidFill>
                  <a:schemeClr val="dk1"/>
                </a:solidFill>
                <a:latin typeface="Calibri"/>
                <a:ea typeface="Calibri"/>
                <a:cs typeface="Calibri"/>
                <a:sym typeface="Calibri"/>
              </a:rPr>
              <a:t> pada menu </a:t>
            </a:r>
            <a:r>
              <a:rPr lang="en-ID" sz="1800" b="1">
                <a:solidFill>
                  <a:schemeClr val="dk1"/>
                </a:solidFill>
                <a:latin typeface="Calibri"/>
                <a:ea typeface="Calibri"/>
                <a:cs typeface="Calibri"/>
                <a:sym typeface="Calibri"/>
              </a:rPr>
              <a:t>Daftar Peserta.</a:t>
            </a:r>
            <a:endParaRPr sz="1800" b="1">
              <a:solidFill>
                <a:schemeClr val="dk1"/>
              </a:solidFill>
              <a:latin typeface="Calibri"/>
              <a:ea typeface="Calibri"/>
              <a:cs typeface="Calibri"/>
              <a:sym typeface="Calibri"/>
            </a:endParaRPr>
          </a:p>
        </p:txBody>
      </p:sp>
      <p:pic>
        <p:nvPicPr>
          <p:cNvPr id="245" name="Google Shape;245;p21"/>
          <p:cNvPicPr preferRelativeResize="0"/>
          <p:nvPr/>
        </p:nvPicPr>
        <p:blipFill>
          <a:blip r:embed="rId3">
            <a:alphaModFix/>
          </a:blip>
          <a:stretch>
            <a:fillRect/>
          </a:stretch>
        </p:blipFill>
        <p:spPr>
          <a:xfrm>
            <a:off x="1286775" y="2420300"/>
            <a:ext cx="9897051" cy="2105879"/>
          </a:xfrm>
          <a:prstGeom prst="rect">
            <a:avLst/>
          </a:prstGeom>
          <a:noFill/>
          <a:ln>
            <a:noFill/>
          </a:ln>
        </p:spPr>
      </p:pic>
      <p:sp>
        <p:nvSpPr>
          <p:cNvPr id="246" name="Google Shape;246;p21"/>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Kirim BAPU</a:t>
            </a:r>
            <a:endParaRPr sz="3600" b="1">
              <a:solidFill>
                <a:schemeClr val="dk1"/>
              </a:solidFill>
              <a:latin typeface="Avenir"/>
              <a:ea typeface="Avenir"/>
              <a:cs typeface="Avenir"/>
              <a:sym typeface="Aveni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22"/>
          <p:cNvSpPr/>
          <p:nvPr/>
        </p:nvSpPr>
        <p:spPr>
          <a:xfrm>
            <a:off x="3873254" y="5360525"/>
            <a:ext cx="4210200" cy="3693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ID" sz="1800">
                <a:solidFill>
                  <a:schemeClr val="dk1"/>
                </a:solidFill>
                <a:latin typeface="Calibri"/>
                <a:ea typeface="Calibri"/>
                <a:cs typeface="Calibri"/>
                <a:sym typeface="Calibri"/>
              </a:rPr>
              <a:t>Berikut tampilan BAPU terkirim</a:t>
            </a:r>
            <a:endParaRPr sz="1800" b="1">
              <a:solidFill>
                <a:schemeClr val="dk1"/>
              </a:solidFill>
              <a:latin typeface="Calibri"/>
              <a:ea typeface="Calibri"/>
              <a:cs typeface="Calibri"/>
              <a:sym typeface="Calibri"/>
            </a:endParaRPr>
          </a:p>
        </p:txBody>
      </p:sp>
      <p:pic>
        <p:nvPicPr>
          <p:cNvPr id="253" name="Google Shape;253;p22"/>
          <p:cNvPicPr preferRelativeResize="0"/>
          <p:nvPr/>
        </p:nvPicPr>
        <p:blipFill>
          <a:blip r:embed="rId3">
            <a:alphaModFix/>
          </a:blip>
          <a:stretch>
            <a:fillRect/>
          </a:stretch>
        </p:blipFill>
        <p:spPr>
          <a:xfrm>
            <a:off x="2889625" y="950275"/>
            <a:ext cx="6018723" cy="4258599"/>
          </a:xfrm>
          <a:prstGeom prst="rect">
            <a:avLst/>
          </a:prstGeom>
          <a:noFill/>
          <a:ln>
            <a:noFill/>
          </a:ln>
        </p:spPr>
      </p:pic>
      <p:sp>
        <p:nvSpPr>
          <p:cNvPr id="254" name="Google Shape;254;p22"/>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Kirim BAPU</a:t>
            </a:r>
            <a:endParaRPr sz="3600" b="1">
              <a:solidFill>
                <a:schemeClr val="dk1"/>
              </a:solidFill>
              <a:latin typeface="Avenir"/>
              <a:ea typeface="Avenir"/>
              <a:cs typeface="Avenir"/>
              <a:sym typeface="Aveni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3"/>
          <p:cNvSpPr/>
          <p:nvPr/>
        </p:nvSpPr>
        <p:spPr>
          <a:xfrm>
            <a:off x="511681" y="2789885"/>
            <a:ext cx="6544200" cy="9234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ID" sz="1800">
                <a:solidFill>
                  <a:schemeClr val="dk1"/>
                </a:solidFill>
                <a:latin typeface="Calibri"/>
                <a:ea typeface="Calibri"/>
                <a:cs typeface="Calibri"/>
                <a:sym typeface="Calibri"/>
              </a:rPr>
              <a:t>Menu </a:t>
            </a:r>
            <a:r>
              <a:rPr lang="en-ID" sz="1800" b="1">
                <a:solidFill>
                  <a:schemeClr val="dk1"/>
                </a:solidFill>
                <a:latin typeface="Calibri"/>
                <a:ea typeface="Calibri"/>
                <a:cs typeface="Calibri"/>
                <a:sym typeface="Calibri"/>
              </a:rPr>
              <a:t>Keluar</a:t>
            </a:r>
            <a:r>
              <a:rPr lang="en-ID" sz="1800">
                <a:solidFill>
                  <a:schemeClr val="dk1"/>
                </a:solidFill>
                <a:latin typeface="Calibri"/>
                <a:ea typeface="Calibri"/>
                <a:cs typeface="Calibri"/>
                <a:sym typeface="Calibri"/>
              </a:rPr>
              <a:t> berfungsi untuk menutup Aplikasi Pengawas</a:t>
            </a:r>
            <a:r>
              <a:rPr lang="en-ID" sz="1800" b="1">
                <a:solidFill>
                  <a:schemeClr val="dk1"/>
                </a:solidFill>
                <a:latin typeface="Calibri"/>
                <a:ea typeface="Calibri"/>
                <a:cs typeface="Calibri"/>
                <a:sym typeface="Calibri"/>
              </a:rPr>
              <a:t>.</a:t>
            </a:r>
            <a:endParaRPr/>
          </a:p>
          <a:p>
            <a:pPr marL="0" marR="0" lvl="0" indent="0" algn="just" rtl="0">
              <a:spcBef>
                <a:spcPts val="0"/>
              </a:spcBef>
              <a:spcAft>
                <a:spcPts val="0"/>
              </a:spcAft>
              <a:buNone/>
            </a:pPr>
            <a:r>
              <a:rPr lang="en-ID" sz="1800">
                <a:solidFill>
                  <a:schemeClr val="dk1"/>
                </a:solidFill>
                <a:latin typeface="Calibri"/>
                <a:ea typeface="Calibri"/>
                <a:cs typeface="Calibri"/>
                <a:sym typeface="Calibri"/>
              </a:rPr>
              <a:t>Pastikan saat sesi ujian berakhir, klik menu Keluar untuk menutup Aplikasi Pengawas.</a:t>
            </a:r>
            <a:endParaRPr sz="1800">
              <a:solidFill>
                <a:schemeClr val="dk1"/>
              </a:solidFill>
              <a:latin typeface="Calibri"/>
              <a:ea typeface="Calibri"/>
              <a:cs typeface="Calibri"/>
              <a:sym typeface="Calibri"/>
            </a:endParaRPr>
          </a:p>
        </p:txBody>
      </p:sp>
      <p:pic>
        <p:nvPicPr>
          <p:cNvPr id="261" name="Google Shape;261;p23"/>
          <p:cNvPicPr preferRelativeResize="0"/>
          <p:nvPr/>
        </p:nvPicPr>
        <p:blipFill>
          <a:blip r:embed="rId3">
            <a:alphaModFix/>
          </a:blip>
          <a:stretch>
            <a:fillRect/>
          </a:stretch>
        </p:blipFill>
        <p:spPr>
          <a:xfrm>
            <a:off x="7348125" y="1545506"/>
            <a:ext cx="4106050" cy="3950500"/>
          </a:xfrm>
          <a:prstGeom prst="rect">
            <a:avLst/>
          </a:prstGeom>
          <a:noFill/>
          <a:ln>
            <a:noFill/>
          </a:ln>
        </p:spPr>
      </p:pic>
      <p:sp>
        <p:nvSpPr>
          <p:cNvPr id="262" name="Google Shape;262;p23"/>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Keluar</a:t>
            </a:r>
            <a:endParaRPr sz="3600" b="1">
              <a:solidFill>
                <a:schemeClr val="dk1"/>
              </a:solidFill>
              <a:latin typeface="Avenir"/>
              <a:ea typeface="Avenir"/>
              <a:cs typeface="Avenir"/>
              <a:sym typeface="Aveni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4"/>
          <p:cNvSpPr txBox="1">
            <a:spLocks noGrp="1"/>
          </p:cNvSpPr>
          <p:nvPr>
            <p:ph type="title"/>
          </p:nvPr>
        </p:nvSpPr>
        <p:spPr>
          <a:xfrm>
            <a:off x="658009" y="2556995"/>
            <a:ext cx="10875982" cy="872005"/>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4400"/>
              <a:buFont typeface="Avenir"/>
              <a:buNone/>
            </a:pPr>
            <a:r>
              <a:rPr lang="en-ID"/>
              <a:t>TERIMA KASIH</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3"/>
          <p:cNvSpPr txBox="1"/>
          <p:nvPr/>
        </p:nvSpPr>
        <p:spPr>
          <a:xfrm>
            <a:off x="419623" y="2828835"/>
            <a:ext cx="5782200" cy="1477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b="0" i="0" u="none" strike="noStrike" cap="none">
                <a:solidFill>
                  <a:schemeClr val="dk1"/>
                </a:solidFill>
                <a:latin typeface="Calibri"/>
                <a:ea typeface="Calibri"/>
                <a:cs typeface="Calibri"/>
                <a:sym typeface="Calibri"/>
              </a:rPr>
              <a:t>Pada tampilan Login terdapat Kode Ruang dan PIN Ruang.</a:t>
            </a:r>
            <a:endParaRPr sz="18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en-ID" sz="1800" b="0" i="0" u="none" strike="noStrike" cap="none">
                <a:solidFill>
                  <a:schemeClr val="dk1"/>
                </a:solidFill>
                <a:latin typeface="Calibri"/>
                <a:ea typeface="Calibri"/>
                <a:cs typeface="Calibri"/>
                <a:sym typeface="Calibri"/>
              </a:rPr>
              <a:t> </a:t>
            </a:r>
            <a:br>
              <a:rPr lang="en-ID" sz="1800" b="0" i="0" u="none" strike="noStrike" cap="none">
                <a:solidFill>
                  <a:schemeClr val="dk1"/>
                </a:solidFill>
                <a:latin typeface="Calibri"/>
                <a:ea typeface="Calibri"/>
                <a:cs typeface="Calibri"/>
                <a:sym typeface="Calibri"/>
              </a:rPr>
            </a:br>
            <a:r>
              <a:rPr lang="en-ID" sz="1800" b="0" i="0" u="none" strike="noStrike" cap="none">
                <a:solidFill>
                  <a:schemeClr val="dk1"/>
                </a:solidFill>
                <a:latin typeface="Calibri"/>
                <a:ea typeface="Calibri"/>
                <a:cs typeface="Calibri"/>
                <a:sym typeface="Calibri"/>
              </a:rPr>
              <a:t>Masukkan Kode Ruang dan PIN Ruang sesuai dengan data </a:t>
            </a:r>
            <a:br>
              <a:rPr lang="en-ID" sz="1800" b="0" i="0" u="none" strike="noStrike" cap="none">
                <a:solidFill>
                  <a:schemeClr val="dk1"/>
                </a:solidFill>
                <a:latin typeface="Calibri"/>
                <a:ea typeface="Calibri"/>
                <a:cs typeface="Calibri"/>
                <a:sym typeface="Calibri"/>
              </a:rPr>
            </a:br>
            <a:r>
              <a:rPr lang="en-ID" sz="1800" b="0" i="0" u="none" strike="noStrike" cap="none">
                <a:solidFill>
                  <a:schemeClr val="dk1"/>
                </a:solidFill>
                <a:latin typeface="Calibri"/>
                <a:ea typeface="Calibri"/>
                <a:cs typeface="Calibri"/>
                <a:sym typeface="Calibri"/>
              </a:rPr>
              <a:t>yang telah diberikan kepada masing-masing pengawas oleh </a:t>
            </a:r>
            <a:br>
              <a:rPr lang="en-ID" sz="1800" b="0" i="0" u="none" strike="noStrike" cap="none">
                <a:solidFill>
                  <a:schemeClr val="dk1"/>
                </a:solidFill>
                <a:latin typeface="Calibri"/>
                <a:ea typeface="Calibri"/>
                <a:cs typeface="Calibri"/>
                <a:sym typeface="Calibri"/>
              </a:rPr>
            </a:br>
            <a:r>
              <a:rPr lang="en-ID" sz="1800" b="0" i="0" u="none" strike="noStrike" cap="none">
                <a:solidFill>
                  <a:schemeClr val="dk1"/>
                </a:solidFill>
                <a:latin typeface="Calibri"/>
                <a:ea typeface="Calibri"/>
                <a:cs typeface="Calibri"/>
                <a:sym typeface="Calibri"/>
              </a:rPr>
              <a:t>Koortik, kemudian pilih tombol </a:t>
            </a:r>
            <a:r>
              <a:rPr lang="en-ID" sz="1800" b="1" i="0" u="none" strike="noStrike" cap="none">
                <a:solidFill>
                  <a:schemeClr val="dk1"/>
                </a:solidFill>
                <a:latin typeface="Calibri"/>
                <a:ea typeface="Calibri"/>
                <a:cs typeface="Calibri"/>
                <a:sym typeface="Calibri"/>
              </a:rPr>
              <a:t>Masuk</a:t>
            </a:r>
            <a:r>
              <a:rPr lang="en-ID" sz="1800" b="0" i="0" u="none" strike="noStrike" cap="none">
                <a:solidFill>
                  <a:schemeClr val="dk1"/>
                </a:solidFill>
                <a:latin typeface="Calibri"/>
                <a:ea typeface="Calibri"/>
                <a:cs typeface="Calibri"/>
                <a:sym typeface="Calibri"/>
              </a:rPr>
              <a:t>.</a:t>
            </a:r>
            <a:endParaRPr sz="1800" b="0" i="0" u="none" strike="noStrike" cap="none">
              <a:solidFill>
                <a:schemeClr val="dk1"/>
              </a:solidFill>
              <a:latin typeface="Calibri"/>
              <a:ea typeface="Calibri"/>
              <a:cs typeface="Calibri"/>
              <a:sym typeface="Calibri"/>
            </a:endParaRPr>
          </a:p>
        </p:txBody>
      </p:sp>
      <p:pic>
        <p:nvPicPr>
          <p:cNvPr id="100" name="Google Shape;100;p3"/>
          <p:cNvPicPr preferRelativeResize="0"/>
          <p:nvPr/>
        </p:nvPicPr>
        <p:blipFill>
          <a:blip r:embed="rId3">
            <a:alphaModFix/>
          </a:blip>
          <a:stretch>
            <a:fillRect/>
          </a:stretch>
        </p:blipFill>
        <p:spPr>
          <a:xfrm>
            <a:off x="6253123" y="1740175"/>
            <a:ext cx="5685377" cy="3851384"/>
          </a:xfrm>
          <a:prstGeom prst="rect">
            <a:avLst/>
          </a:prstGeom>
          <a:noFill/>
          <a:ln>
            <a:noFill/>
          </a:ln>
        </p:spPr>
      </p:pic>
      <p:sp>
        <p:nvSpPr>
          <p:cNvPr id="101" name="Google Shape;101;p3"/>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Tampilan Awal Aplikasi Pengawas</a:t>
            </a:r>
            <a:endParaRPr sz="3600" b="1">
              <a:solidFill>
                <a:schemeClr val="dk1"/>
              </a:solidFill>
              <a:latin typeface="Avenir"/>
              <a:ea typeface="Avenir"/>
              <a:cs typeface="Avenir"/>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4"/>
          <p:cNvSpPr txBox="1"/>
          <p:nvPr/>
        </p:nvSpPr>
        <p:spPr>
          <a:xfrm>
            <a:off x="955899" y="1876647"/>
            <a:ext cx="3662100" cy="2862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b="0" i="0" u="none" strike="noStrike" cap="none">
                <a:solidFill>
                  <a:schemeClr val="dk1"/>
                </a:solidFill>
                <a:latin typeface="Calibri"/>
                <a:ea typeface="Calibri"/>
                <a:cs typeface="Calibri"/>
                <a:sym typeface="Calibri"/>
              </a:rPr>
              <a:t>Setelah berhasil login, akan masuk </a:t>
            </a:r>
            <a:br>
              <a:rPr lang="en-ID" sz="1800" b="0" i="0" u="none" strike="noStrike" cap="none">
                <a:solidFill>
                  <a:schemeClr val="dk1"/>
                </a:solidFill>
                <a:latin typeface="Calibri"/>
                <a:ea typeface="Calibri"/>
                <a:cs typeface="Calibri"/>
                <a:sym typeface="Calibri"/>
              </a:rPr>
            </a:br>
            <a:r>
              <a:rPr lang="en-ID" sz="1800" b="0" i="0" u="none" strike="noStrike" cap="none">
                <a:solidFill>
                  <a:schemeClr val="dk1"/>
                </a:solidFill>
                <a:latin typeface="Calibri"/>
                <a:ea typeface="Calibri"/>
                <a:cs typeface="Calibri"/>
                <a:sym typeface="Calibri"/>
              </a:rPr>
              <a:t>ke tampilan Beranda yang berisi </a:t>
            </a:r>
            <a:br>
              <a:rPr lang="en-ID" sz="1800" b="0" i="0" u="none" strike="noStrike" cap="none">
                <a:solidFill>
                  <a:schemeClr val="dk1"/>
                </a:solidFill>
                <a:latin typeface="Calibri"/>
                <a:ea typeface="Calibri"/>
                <a:cs typeface="Calibri"/>
                <a:sym typeface="Calibri"/>
              </a:rPr>
            </a:br>
            <a:r>
              <a:rPr lang="en-ID" sz="1800" b="0" i="0" u="none" strike="noStrike" cap="none">
                <a:solidFill>
                  <a:schemeClr val="dk1"/>
                </a:solidFill>
                <a:latin typeface="Calibri"/>
                <a:ea typeface="Calibri"/>
                <a:cs typeface="Calibri"/>
                <a:sym typeface="Calibri"/>
              </a:rPr>
              <a:t>informasi </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T</a:t>
            </a:r>
            <a:r>
              <a:rPr lang="en-ID" sz="1800" b="0" i="0" u="none" strike="noStrike" cap="none">
                <a:solidFill>
                  <a:schemeClr val="dk1"/>
                </a:solidFill>
                <a:latin typeface="Calibri"/>
                <a:ea typeface="Calibri"/>
                <a:cs typeface="Calibri"/>
                <a:sym typeface="Calibri"/>
              </a:rPr>
              <a:t>anggal sesi ujian</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N</a:t>
            </a:r>
            <a:r>
              <a:rPr lang="en-ID" sz="1800" b="0" i="0" u="none" strike="noStrike" cap="none">
                <a:solidFill>
                  <a:schemeClr val="dk1"/>
                </a:solidFill>
                <a:latin typeface="Calibri"/>
                <a:ea typeface="Calibri"/>
                <a:cs typeface="Calibri"/>
                <a:sym typeface="Calibri"/>
              </a:rPr>
              <a:t>ama sesi ujian</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N</a:t>
            </a:r>
            <a:r>
              <a:rPr lang="en-ID" sz="1800" b="0" i="0" u="none" strike="noStrike" cap="none">
                <a:solidFill>
                  <a:schemeClr val="dk1"/>
                </a:solidFill>
                <a:latin typeface="Calibri"/>
                <a:ea typeface="Calibri"/>
                <a:cs typeface="Calibri"/>
                <a:sym typeface="Calibri"/>
              </a:rPr>
              <a:t>ama ruangan ujian</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N</a:t>
            </a:r>
            <a:r>
              <a:rPr lang="en-ID" sz="1800" b="0" i="0" u="none" strike="noStrike" cap="none">
                <a:solidFill>
                  <a:schemeClr val="dk1"/>
                </a:solidFill>
                <a:latin typeface="Calibri"/>
                <a:ea typeface="Calibri"/>
                <a:cs typeface="Calibri"/>
                <a:sym typeface="Calibri"/>
              </a:rPr>
              <a:t>ama lokasi ujian</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N</a:t>
            </a:r>
            <a:r>
              <a:rPr lang="en-ID" sz="1800" b="0" i="0" u="none" strike="noStrike" cap="none">
                <a:solidFill>
                  <a:schemeClr val="dk1"/>
                </a:solidFill>
                <a:latin typeface="Calibri"/>
                <a:ea typeface="Calibri"/>
                <a:cs typeface="Calibri"/>
                <a:sym typeface="Calibri"/>
              </a:rPr>
              <a:t>ama tes center</a:t>
            </a:r>
            <a:endParaRPr sz="1800" b="0" i="0" u="none" strike="noStrike" cap="none">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Informasi Server</a:t>
            </a:r>
            <a:endParaRPr sz="1800">
              <a:solidFill>
                <a:schemeClr val="dk1"/>
              </a:solidFill>
              <a:latin typeface="Calibri"/>
              <a:ea typeface="Calibri"/>
              <a:cs typeface="Calibri"/>
              <a:sym typeface="Calibri"/>
            </a:endParaRPr>
          </a:p>
          <a:p>
            <a:pPr marL="457200" marR="0" lvl="0" indent="-342900" algn="l" rtl="0">
              <a:spcBef>
                <a:spcPts val="0"/>
              </a:spcBef>
              <a:spcAft>
                <a:spcPts val="0"/>
              </a:spcAft>
              <a:buClr>
                <a:schemeClr val="dk1"/>
              </a:buClr>
              <a:buSzPts val="1800"/>
              <a:buFont typeface="Calibri"/>
              <a:buChar char="●"/>
            </a:pPr>
            <a:r>
              <a:rPr lang="en-ID" sz="1800">
                <a:solidFill>
                  <a:schemeClr val="dk1"/>
                </a:solidFill>
                <a:latin typeface="Calibri"/>
                <a:ea typeface="Calibri"/>
                <a:cs typeface="Calibri"/>
                <a:sym typeface="Calibri"/>
              </a:rPr>
              <a:t>Informasi Peserta</a:t>
            </a:r>
            <a:endParaRPr sz="1800">
              <a:solidFill>
                <a:schemeClr val="dk1"/>
              </a:solidFill>
              <a:latin typeface="Calibri"/>
              <a:ea typeface="Calibri"/>
              <a:cs typeface="Calibri"/>
              <a:sym typeface="Calibri"/>
            </a:endParaRPr>
          </a:p>
        </p:txBody>
      </p:sp>
      <p:pic>
        <p:nvPicPr>
          <p:cNvPr id="108" name="Google Shape;108;p4"/>
          <p:cNvPicPr preferRelativeResize="0"/>
          <p:nvPr/>
        </p:nvPicPr>
        <p:blipFill rotWithShape="1">
          <a:blip r:embed="rId3">
            <a:alphaModFix/>
          </a:blip>
          <a:srcRect/>
          <a:stretch/>
        </p:blipFill>
        <p:spPr>
          <a:xfrm>
            <a:off x="4677252" y="1788447"/>
            <a:ext cx="7016786" cy="2689768"/>
          </a:xfrm>
          <a:prstGeom prst="rect">
            <a:avLst/>
          </a:prstGeom>
          <a:noFill/>
          <a:ln>
            <a:noFill/>
          </a:ln>
        </p:spPr>
      </p:pic>
      <p:sp>
        <p:nvSpPr>
          <p:cNvPr id="109" name="Google Shape;109;p4"/>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Tampilan Awal Aplikasi Pengawas</a:t>
            </a:r>
            <a:endParaRPr sz="3600" b="1">
              <a:solidFill>
                <a:schemeClr val="dk1"/>
              </a:solidFill>
              <a:latin typeface="Avenir"/>
              <a:ea typeface="Avenir"/>
              <a:cs typeface="Avenir"/>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5"/>
          <p:cNvSpPr txBox="1"/>
          <p:nvPr/>
        </p:nvSpPr>
        <p:spPr>
          <a:xfrm>
            <a:off x="1359936" y="1355651"/>
            <a:ext cx="3649461"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Calibri"/>
                <a:ea typeface="Calibri"/>
                <a:cs typeface="Calibri"/>
                <a:sym typeface="Calibri"/>
              </a:rPr>
              <a:t>Terdapat 6 menu setelah login yaitu :</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Beranda</a:t>
            </a: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Kehadiran</a:t>
            </a: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Token Mulai Ujian</a:t>
            </a: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Daftar Peserta</a:t>
            </a:r>
            <a:endParaRPr sz="1800">
              <a:solidFill>
                <a:schemeClr val="dk1"/>
              </a:solidFill>
              <a:latin typeface="Calibri"/>
              <a:ea typeface="Calibri"/>
              <a:cs typeface="Calibri"/>
              <a:sym typeface="Calibri"/>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Kirim BAPU</a:t>
            </a:r>
            <a:endParaRPr/>
          </a:p>
          <a:p>
            <a:pPr marL="342900" marR="0" lvl="0" indent="-342900" algn="l" rtl="0">
              <a:spcBef>
                <a:spcPts val="0"/>
              </a:spcBef>
              <a:spcAft>
                <a:spcPts val="0"/>
              </a:spcAft>
              <a:buClr>
                <a:schemeClr val="dk1"/>
              </a:buClr>
              <a:buSzPts val="1800"/>
              <a:buFont typeface="Calibri"/>
              <a:buAutoNum type="arabicPeriod"/>
            </a:pPr>
            <a:r>
              <a:rPr lang="en-ID" sz="1800">
                <a:solidFill>
                  <a:schemeClr val="dk1"/>
                </a:solidFill>
                <a:latin typeface="Calibri"/>
                <a:ea typeface="Calibri"/>
                <a:cs typeface="Calibri"/>
                <a:sym typeface="Calibri"/>
              </a:rPr>
              <a:t>Keluar</a:t>
            </a:r>
            <a:endParaRPr sz="1800">
              <a:solidFill>
                <a:schemeClr val="dk1"/>
              </a:solidFill>
              <a:latin typeface="Calibri"/>
              <a:ea typeface="Calibri"/>
              <a:cs typeface="Calibri"/>
              <a:sym typeface="Calibri"/>
            </a:endParaRPr>
          </a:p>
        </p:txBody>
      </p:sp>
      <p:pic>
        <p:nvPicPr>
          <p:cNvPr id="116" name="Google Shape;116;p5"/>
          <p:cNvPicPr preferRelativeResize="0"/>
          <p:nvPr/>
        </p:nvPicPr>
        <p:blipFill rotWithShape="1">
          <a:blip r:embed="rId3">
            <a:alphaModFix/>
          </a:blip>
          <a:srcRect/>
          <a:stretch/>
        </p:blipFill>
        <p:spPr>
          <a:xfrm>
            <a:off x="6858000" y="1355651"/>
            <a:ext cx="3048000" cy="2924175"/>
          </a:xfrm>
          <a:prstGeom prst="rect">
            <a:avLst/>
          </a:prstGeom>
          <a:noFill/>
          <a:ln>
            <a:noFill/>
          </a:ln>
        </p:spPr>
      </p:pic>
      <p:sp>
        <p:nvSpPr>
          <p:cNvPr id="117" name="Google Shape;117;p5"/>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Tampilan Awal Aplikasi Pengawas</a:t>
            </a:r>
            <a:endParaRPr sz="3600" b="1">
              <a:solidFill>
                <a:schemeClr val="dk1"/>
              </a:solidFill>
              <a:latin typeface="Avenir"/>
              <a:ea typeface="Avenir"/>
              <a:cs typeface="Avenir"/>
              <a:sym typeface="Aveni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6"/>
          <p:cNvSpPr txBox="1"/>
          <p:nvPr/>
        </p:nvSpPr>
        <p:spPr>
          <a:xfrm>
            <a:off x="736013" y="1957522"/>
            <a:ext cx="3522000" cy="1200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b="1">
                <a:solidFill>
                  <a:schemeClr val="dk1"/>
                </a:solidFill>
                <a:latin typeface="Calibri"/>
                <a:ea typeface="Calibri"/>
                <a:cs typeface="Calibri"/>
                <a:sym typeface="Calibri"/>
              </a:rPr>
              <a:t>Menu Kehadiran </a:t>
            </a:r>
            <a:r>
              <a:rPr lang="en-ID" sz="1800">
                <a:solidFill>
                  <a:schemeClr val="dk1"/>
                </a:solidFill>
                <a:latin typeface="Calibri"/>
                <a:ea typeface="Calibri"/>
                <a:cs typeface="Calibri"/>
                <a:sym typeface="Calibri"/>
              </a:rPr>
              <a:t>digunakan untuk </a:t>
            </a:r>
            <a:br>
              <a:rPr lang="en-ID" sz="1800">
                <a:solidFill>
                  <a:schemeClr val="dk1"/>
                </a:solidFill>
                <a:latin typeface="Calibri"/>
                <a:ea typeface="Calibri"/>
                <a:cs typeface="Calibri"/>
                <a:sym typeface="Calibri"/>
              </a:rPr>
            </a:br>
            <a:r>
              <a:rPr lang="en-ID" sz="1800">
                <a:solidFill>
                  <a:schemeClr val="dk1"/>
                </a:solidFill>
                <a:latin typeface="Calibri"/>
                <a:ea typeface="Calibri"/>
                <a:cs typeface="Calibri"/>
                <a:sym typeface="Calibri"/>
              </a:rPr>
              <a:t>mengisi daftar kehadiran peserta </a:t>
            </a:r>
            <a:br>
              <a:rPr lang="en-ID" sz="1800">
                <a:solidFill>
                  <a:schemeClr val="dk1"/>
                </a:solidFill>
                <a:latin typeface="Calibri"/>
                <a:ea typeface="Calibri"/>
                <a:cs typeface="Calibri"/>
                <a:sym typeface="Calibri"/>
              </a:rPr>
            </a:br>
            <a:r>
              <a:rPr lang="en-ID" sz="1800">
                <a:solidFill>
                  <a:schemeClr val="dk1"/>
                </a:solidFill>
                <a:latin typeface="Calibri"/>
                <a:ea typeface="Calibri"/>
                <a:cs typeface="Calibri"/>
                <a:sym typeface="Calibri"/>
              </a:rPr>
              <a:t>ujian. Secara </a:t>
            </a:r>
            <a:r>
              <a:rPr lang="en-ID" sz="1800" i="1">
                <a:solidFill>
                  <a:schemeClr val="dk1"/>
                </a:solidFill>
                <a:latin typeface="Calibri"/>
                <a:ea typeface="Calibri"/>
                <a:cs typeface="Calibri"/>
                <a:sym typeface="Calibri"/>
              </a:rPr>
              <a:t>default</a:t>
            </a:r>
            <a:r>
              <a:rPr lang="en-ID" sz="1800">
                <a:solidFill>
                  <a:schemeClr val="dk1"/>
                </a:solidFill>
                <a:latin typeface="Calibri"/>
                <a:ea typeface="Calibri"/>
                <a:cs typeface="Calibri"/>
                <a:sym typeface="Calibri"/>
              </a:rPr>
              <a:t> semua peserta</a:t>
            </a:r>
            <a:br>
              <a:rPr lang="en-ID" sz="1800">
                <a:solidFill>
                  <a:schemeClr val="dk1"/>
                </a:solidFill>
                <a:latin typeface="Calibri"/>
                <a:ea typeface="Calibri"/>
                <a:cs typeface="Calibri"/>
                <a:sym typeface="Calibri"/>
              </a:rPr>
            </a:br>
            <a:r>
              <a:rPr lang="en-ID" sz="1800">
                <a:solidFill>
                  <a:schemeClr val="dk1"/>
                </a:solidFill>
                <a:latin typeface="Calibri"/>
                <a:ea typeface="Calibri"/>
                <a:cs typeface="Calibri"/>
                <a:sym typeface="Calibri"/>
              </a:rPr>
              <a:t>berstatus tidak hadir.</a:t>
            </a:r>
            <a:endParaRPr sz="1800">
              <a:solidFill>
                <a:schemeClr val="dk1"/>
              </a:solidFill>
              <a:latin typeface="Calibri"/>
              <a:ea typeface="Calibri"/>
              <a:cs typeface="Calibri"/>
              <a:sym typeface="Calibri"/>
            </a:endParaRPr>
          </a:p>
        </p:txBody>
      </p:sp>
      <p:pic>
        <p:nvPicPr>
          <p:cNvPr id="124" name="Google Shape;124;p6"/>
          <p:cNvPicPr preferRelativeResize="0"/>
          <p:nvPr/>
        </p:nvPicPr>
        <p:blipFill>
          <a:blip r:embed="rId3">
            <a:alphaModFix/>
          </a:blip>
          <a:stretch>
            <a:fillRect/>
          </a:stretch>
        </p:blipFill>
        <p:spPr>
          <a:xfrm>
            <a:off x="4879263" y="1353123"/>
            <a:ext cx="7143487" cy="3577327"/>
          </a:xfrm>
          <a:prstGeom prst="rect">
            <a:avLst/>
          </a:prstGeom>
          <a:noFill/>
          <a:ln>
            <a:noFill/>
          </a:ln>
        </p:spPr>
      </p:pic>
      <p:sp>
        <p:nvSpPr>
          <p:cNvPr id="125" name="Google Shape;125;p6"/>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Kehadiran</a:t>
            </a:r>
            <a:endParaRPr sz="3600" b="1">
              <a:solidFill>
                <a:schemeClr val="dk1"/>
              </a:solidFill>
              <a:latin typeface="Avenir"/>
              <a:ea typeface="Avenir"/>
              <a:cs typeface="Avenir"/>
              <a:sym typeface="Aveni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7"/>
          <p:cNvSpPr/>
          <p:nvPr/>
        </p:nvSpPr>
        <p:spPr>
          <a:xfrm>
            <a:off x="1017181" y="954210"/>
            <a:ext cx="10986977"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rgbClr val="000000"/>
                </a:solidFill>
                <a:latin typeface="Calibri"/>
                <a:ea typeface="Calibri"/>
                <a:cs typeface="Calibri"/>
                <a:sym typeface="Calibri"/>
              </a:rPr>
              <a:t>Jika status kehadiran peserta tidak </a:t>
            </a:r>
            <a:r>
              <a:rPr lang="en-ID" sz="1800">
                <a:latin typeface="Calibri"/>
                <a:ea typeface="Calibri"/>
                <a:cs typeface="Calibri"/>
                <a:sym typeface="Calibri"/>
              </a:rPr>
              <a:t>ditandai</a:t>
            </a:r>
            <a:r>
              <a:rPr lang="en-ID" sz="1800">
                <a:solidFill>
                  <a:srgbClr val="000000"/>
                </a:solidFill>
                <a:latin typeface="Calibri"/>
                <a:ea typeface="Calibri"/>
                <a:cs typeface="Calibri"/>
                <a:sym typeface="Calibri"/>
              </a:rPr>
              <a:t>, maka peserta tidak bisa melakukan login untuk memulai ujian. Untuk mengubah status kehadiran peserta klik </a:t>
            </a:r>
            <a:r>
              <a:rPr lang="en-ID" sz="1800" i="1">
                <a:solidFill>
                  <a:srgbClr val="000000"/>
                </a:solidFill>
                <a:latin typeface="Calibri"/>
                <a:ea typeface="Calibri"/>
                <a:cs typeface="Calibri"/>
                <a:sym typeface="Calibri"/>
              </a:rPr>
              <a:t>checkbox</a:t>
            </a:r>
            <a:r>
              <a:rPr lang="en-ID" sz="1800">
                <a:solidFill>
                  <a:srgbClr val="000000"/>
                </a:solidFill>
                <a:latin typeface="Calibri"/>
                <a:ea typeface="Calibri"/>
                <a:cs typeface="Calibri"/>
                <a:sym typeface="Calibri"/>
              </a:rPr>
              <a:t> kehadiran di samping nama peserta, kemudian pilih tombol simpan pada bagian bawah halaman menu </a:t>
            </a:r>
            <a:r>
              <a:rPr lang="en-ID" sz="1800" b="1">
                <a:solidFill>
                  <a:srgbClr val="000000"/>
                </a:solidFill>
                <a:latin typeface="Calibri"/>
                <a:ea typeface="Calibri"/>
                <a:cs typeface="Calibri"/>
                <a:sym typeface="Calibri"/>
              </a:rPr>
              <a:t>Kehadiran</a:t>
            </a:r>
            <a:r>
              <a:rPr lang="en-ID" sz="1800">
                <a:solidFill>
                  <a:srgbClr val="000000"/>
                </a:solidFill>
                <a:latin typeface="Calibri"/>
                <a:ea typeface="Calibri"/>
                <a:cs typeface="Calibri"/>
                <a:sym typeface="Calibri"/>
              </a:rPr>
              <a:t>. </a:t>
            </a:r>
            <a:endParaRPr/>
          </a:p>
          <a:p>
            <a:pPr marL="0" marR="0" lvl="0" indent="0" algn="l" rtl="0">
              <a:spcBef>
                <a:spcPts val="0"/>
              </a:spcBef>
              <a:spcAft>
                <a:spcPts val="0"/>
              </a:spcAft>
              <a:buNone/>
            </a:pPr>
            <a:endParaRPr sz="1800">
              <a:solidFill>
                <a:srgbClr val="000000"/>
              </a:solidFill>
              <a:latin typeface="Calibri"/>
              <a:ea typeface="Calibri"/>
              <a:cs typeface="Calibri"/>
              <a:sym typeface="Calibri"/>
            </a:endParaRPr>
          </a:p>
          <a:p>
            <a:pPr marL="0" marR="0" lvl="0" indent="0" algn="l" rtl="0">
              <a:spcBef>
                <a:spcPts val="0"/>
              </a:spcBef>
              <a:spcAft>
                <a:spcPts val="0"/>
              </a:spcAft>
              <a:buNone/>
            </a:pPr>
            <a:r>
              <a:rPr lang="en-ID" sz="1800">
                <a:solidFill>
                  <a:srgbClr val="000000"/>
                </a:solidFill>
                <a:latin typeface="Calibri"/>
                <a:ea typeface="Calibri"/>
                <a:cs typeface="Calibri"/>
                <a:sym typeface="Calibri"/>
              </a:rPr>
              <a:t>Pastikan pengawas melakukan langkah ini sebelum peserta memulai ujian.</a:t>
            </a:r>
            <a:endParaRPr sz="1800">
              <a:solidFill>
                <a:schemeClr val="dk1"/>
              </a:solidFill>
              <a:latin typeface="Calibri"/>
              <a:ea typeface="Calibri"/>
              <a:cs typeface="Calibri"/>
              <a:sym typeface="Calibri"/>
            </a:endParaRPr>
          </a:p>
        </p:txBody>
      </p:sp>
      <p:pic>
        <p:nvPicPr>
          <p:cNvPr id="132" name="Google Shape;132;p7"/>
          <p:cNvPicPr preferRelativeResize="0"/>
          <p:nvPr/>
        </p:nvPicPr>
        <p:blipFill>
          <a:blip r:embed="rId3">
            <a:alphaModFix/>
          </a:blip>
          <a:stretch>
            <a:fillRect/>
          </a:stretch>
        </p:blipFill>
        <p:spPr>
          <a:xfrm>
            <a:off x="2022775" y="2431550"/>
            <a:ext cx="7526602" cy="3767199"/>
          </a:xfrm>
          <a:prstGeom prst="rect">
            <a:avLst/>
          </a:prstGeom>
          <a:noFill/>
          <a:ln>
            <a:noFill/>
          </a:ln>
        </p:spPr>
      </p:pic>
      <p:sp>
        <p:nvSpPr>
          <p:cNvPr id="133" name="Google Shape;133;p7"/>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Kehadiran</a:t>
            </a:r>
            <a:endParaRPr sz="3600" b="1">
              <a:solidFill>
                <a:schemeClr val="dk1"/>
              </a:solidFill>
              <a:latin typeface="Avenir"/>
              <a:ea typeface="Avenir"/>
              <a:cs typeface="Avenir"/>
              <a:sym typeface="Aveni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8"/>
          <p:cNvSpPr/>
          <p:nvPr/>
        </p:nvSpPr>
        <p:spPr>
          <a:xfrm>
            <a:off x="1017181" y="954210"/>
            <a:ext cx="10986977"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Avenir"/>
                <a:ea typeface="Avenir"/>
                <a:cs typeface="Avenir"/>
                <a:sym typeface="Avenir"/>
              </a:rPr>
              <a:t>Menu ujian digunakan untuk </a:t>
            </a:r>
            <a:r>
              <a:rPr lang="en-ID" sz="1800" b="1">
                <a:solidFill>
                  <a:schemeClr val="dk1"/>
                </a:solidFill>
                <a:latin typeface="Avenir"/>
                <a:ea typeface="Avenir"/>
                <a:cs typeface="Avenir"/>
                <a:sym typeface="Avenir"/>
              </a:rPr>
              <a:t>membuka sesi ujian</a:t>
            </a:r>
            <a:r>
              <a:rPr lang="en-ID" sz="1800">
                <a:solidFill>
                  <a:schemeClr val="dk1"/>
                </a:solidFill>
                <a:latin typeface="Avenir"/>
                <a:ea typeface="Avenir"/>
                <a:cs typeface="Avenir"/>
                <a:sym typeface="Avenir"/>
              </a:rPr>
              <a:t>, </a:t>
            </a:r>
            <a:r>
              <a:rPr lang="en-ID" sz="1800" b="1">
                <a:solidFill>
                  <a:schemeClr val="dk1"/>
                </a:solidFill>
                <a:latin typeface="Avenir"/>
                <a:ea typeface="Avenir"/>
                <a:cs typeface="Avenir"/>
                <a:sym typeface="Avenir"/>
              </a:rPr>
              <a:t>menghentikan ujian sementara</a:t>
            </a:r>
            <a:r>
              <a:rPr lang="en-ID" sz="1800">
                <a:solidFill>
                  <a:schemeClr val="dk1"/>
                </a:solidFill>
                <a:latin typeface="Avenir"/>
                <a:ea typeface="Avenir"/>
                <a:cs typeface="Avenir"/>
                <a:sym typeface="Avenir"/>
              </a:rPr>
              <a:t> dan </a:t>
            </a:r>
            <a:r>
              <a:rPr lang="en-ID" sz="1800" b="1">
                <a:solidFill>
                  <a:schemeClr val="dk1"/>
                </a:solidFill>
                <a:latin typeface="Avenir"/>
                <a:ea typeface="Avenir"/>
                <a:cs typeface="Avenir"/>
                <a:sym typeface="Avenir"/>
              </a:rPr>
              <a:t>menutup</a:t>
            </a:r>
            <a:r>
              <a:rPr lang="en-ID" sz="1800">
                <a:solidFill>
                  <a:schemeClr val="dk1"/>
                </a:solidFill>
                <a:latin typeface="Avenir"/>
                <a:ea typeface="Avenir"/>
                <a:cs typeface="Avenir"/>
                <a:sym typeface="Avenir"/>
              </a:rPr>
              <a:t> (akhiri ujian). Untuk membuka ujian, klik tombol </a:t>
            </a:r>
            <a:r>
              <a:rPr lang="en-ID" sz="1800">
                <a:solidFill>
                  <a:schemeClr val="accent6"/>
                </a:solidFill>
                <a:latin typeface="Avenir"/>
                <a:ea typeface="Avenir"/>
                <a:cs typeface="Avenir"/>
                <a:sym typeface="Avenir"/>
              </a:rPr>
              <a:t>Buka</a:t>
            </a:r>
            <a:r>
              <a:rPr lang="en-ID" sz="1800">
                <a:solidFill>
                  <a:schemeClr val="dk1"/>
                </a:solidFill>
                <a:latin typeface="Avenir"/>
                <a:ea typeface="Avenir"/>
                <a:cs typeface="Avenir"/>
                <a:sym typeface="Avenir"/>
              </a:rPr>
              <a:t>. Jika terdapat kendala saat sedang ujian, pengawas boleh menghentikan sementara ujian dengan cara klik tombol </a:t>
            </a:r>
            <a:r>
              <a:rPr lang="en-ID" sz="1800">
                <a:solidFill>
                  <a:schemeClr val="accent2"/>
                </a:solidFill>
                <a:latin typeface="Avenir"/>
                <a:ea typeface="Avenir"/>
                <a:cs typeface="Avenir"/>
                <a:sym typeface="Avenir"/>
              </a:rPr>
              <a:t>Hentikan </a:t>
            </a:r>
            <a:r>
              <a:rPr lang="en-ID" sz="1800">
                <a:solidFill>
                  <a:schemeClr val="dk1"/>
                </a:solidFill>
                <a:latin typeface="Avenir"/>
                <a:ea typeface="Avenir"/>
                <a:cs typeface="Avenir"/>
                <a:sym typeface="Avenir"/>
              </a:rPr>
              <a:t>dan memulai kembali ujian dengan klik tombol </a:t>
            </a:r>
            <a:r>
              <a:rPr lang="en-ID" sz="1800">
                <a:solidFill>
                  <a:schemeClr val="accent6"/>
                </a:solidFill>
                <a:latin typeface="Avenir"/>
                <a:ea typeface="Avenir"/>
                <a:cs typeface="Avenir"/>
                <a:sym typeface="Avenir"/>
              </a:rPr>
              <a:t>Buka</a:t>
            </a:r>
            <a:r>
              <a:rPr lang="en-ID" sz="1800">
                <a:solidFill>
                  <a:schemeClr val="dk1"/>
                </a:solidFill>
                <a:latin typeface="Avenir"/>
                <a:ea typeface="Avenir"/>
                <a:cs typeface="Avenir"/>
                <a:sym typeface="Avenir"/>
              </a:rPr>
              <a:t>. Tombol </a:t>
            </a:r>
            <a:r>
              <a:rPr lang="en-ID" sz="1800">
                <a:solidFill>
                  <a:srgbClr val="FF0000"/>
                </a:solidFill>
                <a:latin typeface="Avenir"/>
                <a:ea typeface="Avenir"/>
                <a:cs typeface="Avenir"/>
                <a:sym typeface="Avenir"/>
              </a:rPr>
              <a:t>Tutup </a:t>
            </a:r>
            <a:r>
              <a:rPr lang="en-ID" sz="1800">
                <a:solidFill>
                  <a:schemeClr val="dk1"/>
                </a:solidFill>
                <a:latin typeface="Avenir"/>
                <a:ea typeface="Avenir"/>
                <a:cs typeface="Avenir"/>
                <a:sym typeface="Avenir"/>
              </a:rPr>
              <a:t>berfungsi untuk menutup (mengakhiri) ujian, pastikan semua peserta sudah menyelesaikan ujian sebelum menutup (mengakhiri) ujian</a:t>
            </a:r>
            <a:r>
              <a:rPr lang="en-ID" sz="1800">
                <a:solidFill>
                  <a:schemeClr val="dk1"/>
                </a:solidFill>
                <a:latin typeface="Calibri"/>
                <a:ea typeface="Calibri"/>
                <a:cs typeface="Calibri"/>
                <a:sym typeface="Calibri"/>
              </a:rPr>
              <a:t>.</a:t>
            </a:r>
            <a:endParaRPr sz="1800">
              <a:solidFill>
                <a:schemeClr val="dk1"/>
              </a:solidFill>
              <a:latin typeface="Calibri"/>
              <a:ea typeface="Calibri"/>
              <a:cs typeface="Calibri"/>
              <a:sym typeface="Calibri"/>
            </a:endParaRPr>
          </a:p>
        </p:txBody>
      </p:sp>
      <p:pic>
        <p:nvPicPr>
          <p:cNvPr id="140" name="Google Shape;140;p8"/>
          <p:cNvPicPr preferRelativeResize="0"/>
          <p:nvPr/>
        </p:nvPicPr>
        <p:blipFill>
          <a:blip r:embed="rId3">
            <a:alphaModFix/>
          </a:blip>
          <a:stretch>
            <a:fillRect/>
          </a:stretch>
        </p:blipFill>
        <p:spPr>
          <a:xfrm>
            <a:off x="1071100" y="2836475"/>
            <a:ext cx="10593350" cy="2619374"/>
          </a:xfrm>
          <a:prstGeom prst="rect">
            <a:avLst/>
          </a:prstGeom>
          <a:noFill/>
          <a:ln>
            <a:noFill/>
          </a:ln>
        </p:spPr>
      </p:pic>
      <p:sp>
        <p:nvSpPr>
          <p:cNvPr id="141" name="Google Shape;141;p8"/>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Menu Ujian</a:t>
            </a:r>
            <a:endParaRPr sz="3600" b="1">
              <a:solidFill>
                <a:schemeClr val="dk1"/>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9"/>
          <p:cNvSpPr/>
          <p:nvPr/>
        </p:nvSpPr>
        <p:spPr>
          <a:xfrm>
            <a:off x="1017181" y="954210"/>
            <a:ext cx="10986977"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D" sz="1800">
                <a:solidFill>
                  <a:schemeClr val="dk1"/>
                </a:solidFill>
                <a:latin typeface="Avenir"/>
                <a:ea typeface="Avenir"/>
                <a:cs typeface="Avenir"/>
                <a:sym typeface="Avenir"/>
              </a:rPr>
              <a:t>Setelah klik tombol hentikan, aplikasi akan menunjukan halaman Persetujuan. Baca isi Persetujuan, pilih tombol </a:t>
            </a:r>
            <a:r>
              <a:rPr lang="en-ID" sz="1800">
                <a:solidFill>
                  <a:schemeClr val="accent2"/>
                </a:solidFill>
                <a:latin typeface="Avenir"/>
                <a:ea typeface="Avenir"/>
                <a:cs typeface="Avenir"/>
                <a:sym typeface="Avenir"/>
              </a:rPr>
              <a:t>Hentikan Ujian Sementara</a:t>
            </a:r>
            <a:r>
              <a:rPr lang="en-ID" sz="1800">
                <a:solidFill>
                  <a:schemeClr val="dk1"/>
                </a:solidFill>
                <a:latin typeface="Avenir"/>
                <a:ea typeface="Avenir"/>
                <a:cs typeface="Avenir"/>
                <a:sym typeface="Avenir"/>
              </a:rPr>
              <a:t> untuk melanjutkan proses</a:t>
            </a:r>
            <a:r>
              <a:rPr lang="en-ID"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pic>
        <p:nvPicPr>
          <p:cNvPr id="148" name="Google Shape;148;p9"/>
          <p:cNvPicPr preferRelativeResize="0"/>
          <p:nvPr/>
        </p:nvPicPr>
        <p:blipFill rotWithShape="1">
          <a:blip r:embed="rId3">
            <a:alphaModFix/>
          </a:blip>
          <a:srcRect/>
          <a:stretch/>
        </p:blipFill>
        <p:spPr>
          <a:xfrm>
            <a:off x="3191375" y="1729395"/>
            <a:ext cx="5809259" cy="2135384"/>
          </a:xfrm>
          <a:prstGeom prst="rect">
            <a:avLst/>
          </a:prstGeom>
          <a:noFill/>
          <a:ln>
            <a:noFill/>
          </a:ln>
        </p:spPr>
      </p:pic>
      <p:pic>
        <p:nvPicPr>
          <p:cNvPr id="149" name="Google Shape;149;p9"/>
          <p:cNvPicPr preferRelativeResize="0"/>
          <p:nvPr/>
        </p:nvPicPr>
        <p:blipFill rotWithShape="1">
          <a:blip r:embed="rId4">
            <a:alphaModFix/>
          </a:blip>
          <a:srcRect/>
          <a:stretch/>
        </p:blipFill>
        <p:spPr>
          <a:xfrm>
            <a:off x="3401890" y="4146478"/>
            <a:ext cx="5200650" cy="2026920"/>
          </a:xfrm>
          <a:prstGeom prst="rect">
            <a:avLst/>
          </a:prstGeom>
          <a:noFill/>
          <a:ln>
            <a:noFill/>
          </a:ln>
        </p:spPr>
      </p:pic>
      <p:sp>
        <p:nvSpPr>
          <p:cNvPr id="150" name="Google Shape;150;p9"/>
          <p:cNvSpPr txBox="1"/>
          <p:nvPr/>
        </p:nvSpPr>
        <p:spPr>
          <a:xfrm>
            <a:off x="4444425" y="0"/>
            <a:ext cx="7747500" cy="775200"/>
          </a:xfrm>
          <a:prstGeom prst="rect">
            <a:avLst/>
          </a:prstGeom>
          <a:noFill/>
          <a:ln>
            <a:noFill/>
          </a:ln>
        </p:spPr>
        <p:txBody>
          <a:bodyPr spcFirstLastPara="1" wrap="square" lIns="91425" tIns="45700" rIns="91425" bIns="45700" anchor="ctr" anchorCtr="0">
            <a:noAutofit/>
          </a:bodyPr>
          <a:lstStyle/>
          <a:p>
            <a:pPr marL="0" lvl="0" indent="0" algn="r" rtl="0">
              <a:lnSpc>
                <a:spcPct val="90000"/>
              </a:lnSpc>
              <a:spcBef>
                <a:spcPts val="0"/>
              </a:spcBef>
              <a:spcAft>
                <a:spcPts val="0"/>
              </a:spcAft>
              <a:buClr>
                <a:schemeClr val="dk1"/>
              </a:buClr>
              <a:buSzPts val="3600"/>
              <a:buFont typeface="Avenir"/>
              <a:buNone/>
            </a:pPr>
            <a:r>
              <a:rPr lang="en-ID" sz="3600" b="1">
                <a:solidFill>
                  <a:schemeClr val="dk1"/>
                </a:solidFill>
                <a:latin typeface="Avenir"/>
                <a:ea typeface="Avenir"/>
                <a:cs typeface="Avenir"/>
                <a:sym typeface="Avenir"/>
              </a:rPr>
              <a:t>Menu Ujian</a:t>
            </a:r>
            <a:endParaRPr sz="3600" b="1">
              <a:solidFill>
                <a:schemeClr val="dk1"/>
              </a:solidFill>
              <a:latin typeface="Avenir"/>
              <a:ea typeface="Avenir"/>
              <a:cs typeface="Avenir"/>
              <a:sym typeface="Aveni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763</Words>
  <Application>Microsoft Macintosh PowerPoint</Application>
  <PresentationFormat>Widescreen</PresentationFormat>
  <Paragraphs>87</Paragraphs>
  <Slides>24</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Avenir</vt:lpstr>
      <vt:lpstr>Calibri</vt:lpstr>
      <vt:lpstr>Office Theme</vt:lpstr>
      <vt:lpstr>PANDUAN PENGGUNAAN APLIKASI PENGAWAS UTBK SNBT SNPMB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TERIMA KASIH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PANDUAN PENGGUNAAN APLIKASI PENGAWAS UTBK SNBT SNPMB 2024</dc:title>
  <dc:creator>Imanudin Kudus</dc:creator>
  <cp:lastModifiedBy>Dyah Pralampitawati</cp:lastModifiedBy>
  <cp:revision>2</cp:revision>
  <dcterms:created xsi:type="dcterms:W3CDTF">2023-04-04T13:27:37Z</dcterms:created>
  <dcterms:modified xsi:type="dcterms:W3CDTF">2024-04-04T09:43:38Z</dcterms:modified>
</cp:coreProperties>
</file>