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embeddedFontLst>
    <p:embeddedFont>
      <p:font typeface="Arial Narrow" panose="020B0604020202020204" pitchFamily="34" charset="0"/>
      <p:regular r:id="rId43"/>
      <p:bold r:id="rId44"/>
      <p:italic r:id="rId45"/>
      <p:boldItalic r:id="rId46"/>
    </p:embeddedFont>
    <p:embeddedFont>
      <p:font typeface="Avenir" panose="02000503020000020003" pitchFamily="2" charset="0"/>
      <p:regular r:id="rId47"/>
      <p: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3" roundtripDataSignature="AMtx7mhJ+RMJTGeV+oU67Kyo5E9OSuVa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customschemas.google.com/relationships/presentationmetadata" Target="meta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-1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4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5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-1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3"/>
          <p:cNvSpPr txBox="1">
            <a:spLocks noGrp="1"/>
          </p:cNvSpPr>
          <p:nvPr>
            <p:ph type="body" idx="1"/>
          </p:nvPr>
        </p:nvSpPr>
        <p:spPr>
          <a:xfrm>
            <a:off x="838200" y="800100"/>
            <a:ext cx="10604500" cy="5376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5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jp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411875" y="1016633"/>
            <a:ext cx="10165200" cy="2319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MATERI PENGARAHAN PENGAWAS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UTBK SNBT TAHUN 2024</a:t>
            </a:r>
            <a:endParaRPr sz="44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1411875" y="3449591"/>
            <a:ext cx="5419200" cy="630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April 2024</a:t>
            </a:r>
            <a:endParaRPr/>
          </a:p>
        </p:txBody>
      </p:sp>
      <p:sp>
        <p:nvSpPr>
          <p:cNvPr id="86" name="Google Shape;86;p1"/>
          <p:cNvSpPr txBox="1">
            <a:spLocks noGrp="1"/>
          </p:cNvSpPr>
          <p:nvPr>
            <p:ph type="sldNum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HAK BANTU PUSAT UTBK UNTUK PESERTA</a:t>
            </a:r>
            <a:endParaRPr/>
          </a:p>
        </p:txBody>
      </p:sp>
      <p:sp>
        <p:nvSpPr>
          <p:cNvPr id="162" name="Google Shape;162;p10"/>
          <p:cNvSpPr txBox="1"/>
          <p:nvPr/>
        </p:nvSpPr>
        <p:spPr>
          <a:xfrm>
            <a:off x="723900" y="1676080"/>
            <a:ext cx="10744200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Pusat UTBK diberi hak akses untuk melakukan edit data peserta yang sudah berstatus permanen tetapi memerlukan pemutakhiran data: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rgbClr val="0431FF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rgbClr val="0431FF"/>
                </a:solidFill>
                <a:latin typeface="Avenir"/>
                <a:ea typeface="Avenir"/>
                <a:cs typeface="Avenir"/>
                <a:sym typeface="Avenir"/>
              </a:rPr>
              <a:t>Pasfoto (</a:t>
            </a:r>
            <a:r>
              <a:rPr lang="en-US" sz="3200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harus ada bukti otentik peserta: KTP/Ijazah</a:t>
            </a:r>
            <a:r>
              <a:rPr lang="en-US" sz="3200">
                <a:solidFill>
                  <a:srgbClr val="0431FF"/>
                </a:solidFill>
                <a:latin typeface="Avenir"/>
                <a:ea typeface="Avenir"/>
                <a:cs typeface="Avenir"/>
                <a:sym typeface="Avenir"/>
              </a:rPr>
              <a:t>)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Alamat (Nama Jalan, Kelurahan, Kecamatan, Kabupaten/Kota, Provinsi, dan Kode Pos)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Nomor HP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1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BERITA ACARA PELAKSANAAN UJIAN (BAPU)</a:t>
            </a:r>
            <a:endParaRPr/>
          </a:p>
        </p:txBody>
      </p:sp>
      <p:pic>
        <p:nvPicPr>
          <p:cNvPr id="168" name="Google Shape;168;p11"/>
          <p:cNvPicPr preferRelativeResize="0"/>
          <p:nvPr/>
        </p:nvPicPr>
        <p:blipFill rotWithShape="1">
          <a:blip r:embed="rId3">
            <a:alphaModFix/>
          </a:blip>
          <a:srcRect t="12791"/>
          <a:stretch/>
        </p:blipFill>
        <p:spPr>
          <a:xfrm>
            <a:off x="3405155" y="1008664"/>
            <a:ext cx="8268582" cy="4953096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1"/>
          <p:cNvSpPr/>
          <p:nvPr/>
        </p:nvSpPr>
        <p:spPr>
          <a:xfrm>
            <a:off x="266701" y="1701800"/>
            <a:ext cx="2512408" cy="2678080"/>
          </a:xfrm>
          <a:prstGeom prst="teardrop">
            <a:avLst>
              <a:gd name="adj" fmla="val 99257"/>
            </a:avLst>
          </a:prstGeom>
          <a:solidFill>
            <a:schemeClr val="accent6"/>
          </a:solidFill>
          <a:ln w="12700" cap="flat" cmpd="sng">
            <a:solidFill>
              <a:srgbClr val="517E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Diisi sesuai dengan kejadian yang  terjadi selama UTBK berlangsung karena PENGAWAS lah yang paling tahu KEJADIAN di RUANG UJIAN</a:t>
            </a:r>
            <a:endParaRPr sz="1400" b="1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0" name="Google Shape;170;p11"/>
          <p:cNvCxnSpPr/>
          <p:nvPr/>
        </p:nvCxnSpPr>
        <p:spPr>
          <a:xfrm>
            <a:off x="2779109" y="3241042"/>
            <a:ext cx="3570891" cy="0"/>
          </a:xfrm>
          <a:prstGeom prst="straightConnector1">
            <a:avLst/>
          </a:prstGeom>
          <a:noFill/>
          <a:ln w="57150" cap="flat" cmpd="sng">
            <a:solidFill>
              <a:srgbClr val="F9964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71" name="Google Shape;171;p11"/>
          <p:cNvSpPr/>
          <p:nvPr/>
        </p:nvSpPr>
        <p:spPr>
          <a:xfrm>
            <a:off x="2823801" y="4747420"/>
            <a:ext cx="465499" cy="1104426"/>
          </a:xfrm>
          <a:prstGeom prst="leftBrace">
            <a:avLst>
              <a:gd name="adj1" fmla="val 23850"/>
              <a:gd name="adj2" fmla="val 26695"/>
            </a:avLst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1"/>
          <p:cNvSpPr/>
          <p:nvPr/>
        </p:nvSpPr>
        <p:spPr>
          <a:xfrm>
            <a:off x="1993191" y="4747420"/>
            <a:ext cx="78591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Daftar Kasus</a:t>
            </a: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3" name="Google Shape;173;p11"/>
          <p:cNvSpPr/>
          <p:nvPr/>
        </p:nvSpPr>
        <p:spPr>
          <a:xfrm>
            <a:off x="6473514" y="1584499"/>
            <a:ext cx="1795643" cy="3162921"/>
          </a:xfrm>
          <a:prstGeom prst="frame">
            <a:avLst>
              <a:gd name="adj1" fmla="val 1284"/>
            </a:avLst>
          </a:prstGeom>
          <a:solidFill>
            <a:srgbClr val="F99646"/>
          </a:solidFill>
          <a:ln w="9525" cap="rnd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KOORDINATOR PELAKSANA</a:t>
            </a:r>
            <a:endParaRPr/>
          </a:p>
        </p:txBody>
      </p:sp>
      <p:pic>
        <p:nvPicPr>
          <p:cNvPr id="179" name="Google Shape;17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4015" y="684238"/>
            <a:ext cx="8669216" cy="6122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KOORDINATOR TIK</a:t>
            </a:r>
            <a:endParaRPr/>
          </a:p>
        </p:txBody>
      </p:sp>
      <p:pic>
        <p:nvPicPr>
          <p:cNvPr id="185" name="Google Shape;18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131" y="747016"/>
            <a:ext cx="10332718" cy="5520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PERAN PJL</a:t>
            </a:r>
            <a:endParaRPr/>
          </a:p>
        </p:txBody>
      </p:sp>
      <p:sp>
        <p:nvSpPr>
          <p:cNvPr id="191" name="Google Shape;191;p14"/>
          <p:cNvSpPr txBox="1"/>
          <p:nvPr/>
        </p:nvSpPr>
        <p:spPr>
          <a:xfrm rot="10800000">
            <a:off x="372809" y="1062235"/>
            <a:ext cx="3261221" cy="47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9685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2" name="Google Shape;192;p14"/>
          <p:cNvGrpSpPr/>
          <p:nvPr/>
        </p:nvGrpSpPr>
        <p:grpSpPr>
          <a:xfrm>
            <a:off x="372808" y="1062235"/>
            <a:ext cx="11446383" cy="4966484"/>
            <a:chOff x="1505651" y="1352785"/>
            <a:chExt cx="15334549" cy="6614428"/>
          </a:xfrm>
        </p:grpSpPr>
        <p:sp>
          <p:nvSpPr>
            <p:cNvPr id="193" name="Google Shape;193;p14"/>
            <p:cNvSpPr/>
            <p:nvPr/>
          </p:nvSpPr>
          <p:spPr>
            <a:xfrm rot="-5400000">
              <a:off x="12586056" y="6706023"/>
              <a:ext cx="1083809" cy="1083809"/>
            </a:xfrm>
            <a:custGeom>
              <a:avLst/>
              <a:gdLst/>
              <a:ahLst/>
              <a:cxnLst/>
              <a:rect l="l" t="t" r="r" b="b"/>
              <a:pathLst>
                <a:path w="1083809" h="1083809" extrusionOk="0">
                  <a:moveTo>
                    <a:pt x="1083809" y="1083809"/>
                  </a:moveTo>
                  <a:lnTo>
                    <a:pt x="0" y="1083809"/>
                  </a:lnTo>
                  <a:lnTo>
                    <a:pt x="0" y="0"/>
                  </a:lnTo>
                  <a:lnTo>
                    <a:pt x="1083809" y="0"/>
                  </a:lnTo>
                  <a:lnTo>
                    <a:pt x="1083809" y="1083809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grpSp>
          <p:nvGrpSpPr>
            <p:cNvPr id="194" name="Google Shape;194;p14"/>
            <p:cNvGrpSpPr/>
            <p:nvPr/>
          </p:nvGrpSpPr>
          <p:grpSpPr>
            <a:xfrm rot="10800000">
              <a:off x="12017142" y="1414762"/>
              <a:ext cx="4823058" cy="6552451"/>
              <a:chOff x="0" y="-38100"/>
              <a:chExt cx="2041606" cy="2486641"/>
            </a:xfrm>
          </p:grpSpPr>
          <p:sp>
            <p:nvSpPr>
              <p:cNvPr id="195" name="Google Shape;195;p14"/>
              <p:cNvSpPr/>
              <p:nvPr/>
            </p:nvSpPr>
            <p:spPr>
              <a:xfrm>
                <a:off x="0" y="0"/>
                <a:ext cx="2041606" cy="2448541"/>
              </a:xfrm>
              <a:custGeom>
                <a:avLst/>
                <a:gdLst/>
                <a:ahLst/>
                <a:cxnLst/>
                <a:rect l="l" t="t" r="r" b="b"/>
                <a:pathLst>
                  <a:path w="2041606" h="2448541" extrusionOk="0">
                    <a:moveTo>
                      <a:pt x="79191" y="0"/>
                    </a:moveTo>
                    <a:lnTo>
                      <a:pt x="1962415" y="0"/>
                    </a:lnTo>
                    <a:cubicBezTo>
                      <a:pt x="2006151" y="0"/>
                      <a:pt x="2041606" y="35455"/>
                      <a:pt x="2041606" y="79191"/>
                    </a:cubicBezTo>
                    <a:lnTo>
                      <a:pt x="2041606" y="2369350"/>
                    </a:lnTo>
                    <a:cubicBezTo>
                      <a:pt x="2041606" y="2390353"/>
                      <a:pt x="2033263" y="2410495"/>
                      <a:pt x="2018411" y="2425347"/>
                    </a:cubicBezTo>
                    <a:cubicBezTo>
                      <a:pt x="2003560" y="2440198"/>
                      <a:pt x="1983418" y="2448541"/>
                      <a:pt x="1962415" y="2448541"/>
                    </a:cubicBezTo>
                    <a:lnTo>
                      <a:pt x="79191" y="2448541"/>
                    </a:lnTo>
                    <a:cubicBezTo>
                      <a:pt x="58188" y="2448541"/>
                      <a:pt x="38046" y="2440198"/>
                      <a:pt x="23195" y="2425347"/>
                    </a:cubicBezTo>
                    <a:cubicBezTo>
                      <a:pt x="8343" y="2410495"/>
                      <a:pt x="0" y="2390353"/>
                      <a:pt x="0" y="2369350"/>
                    </a:cubicBezTo>
                    <a:lnTo>
                      <a:pt x="0" y="79191"/>
                    </a:lnTo>
                    <a:cubicBezTo>
                      <a:pt x="0" y="58188"/>
                      <a:pt x="8343" y="38046"/>
                      <a:pt x="23195" y="23195"/>
                    </a:cubicBezTo>
                    <a:cubicBezTo>
                      <a:pt x="38046" y="8343"/>
                      <a:pt x="58188" y="0"/>
                      <a:pt x="791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825" cap="rnd" cmpd="sng">
                <a:solidFill>
                  <a:srgbClr val="9CC2E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  <p:sp>
            <p:nvSpPr>
              <p:cNvPr id="196" name="Google Shape;196;p14"/>
              <p:cNvSpPr txBox="1"/>
              <p:nvPr/>
            </p:nvSpPr>
            <p:spPr>
              <a:xfrm>
                <a:off x="0" y="-38100"/>
                <a:ext cx="2041606" cy="24866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53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p:grpSp>
        <p:sp>
          <p:nvSpPr>
            <p:cNvPr id="197" name="Google Shape;197;p14"/>
            <p:cNvSpPr/>
            <p:nvPr/>
          </p:nvSpPr>
          <p:spPr>
            <a:xfrm>
              <a:off x="12587593" y="1484230"/>
              <a:ext cx="3682161" cy="1000429"/>
            </a:xfrm>
            <a:custGeom>
              <a:avLst/>
              <a:gdLst/>
              <a:ahLst/>
              <a:cxnLst/>
              <a:rect l="l" t="t" r="r" b="b"/>
              <a:pathLst>
                <a:path w="2146380" h="1000429" extrusionOk="0">
                  <a:moveTo>
                    <a:pt x="0" y="0"/>
                  </a:moveTo>
                  <a:lnTo>
                    <a:pt x="2146380" y="0"/>
                  </a:lnTo>
                  <a:lnTo>
                    <a:pt x="2146380" y="1000430"/>
                  </a:lnTo>
                  <a:lnTo>
                    <a:pt x="0" y="10004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C2E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98" name="Google Shape;198;p14"/>
            <p:cNvSpPr txBox="1"/>
            <p:nvPr/>
          </p:nvSpPr>
          <p:spPr>
            <a:xfrm>
              <a:off x="13282803" y="1423394"/>
              <a:ext cx="2234782" cy="7711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748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rgbClr val="F8F8F8"/>
                  </a:solidFill>
                  <a:latin typeface="Avenir"/>
                  <a:ea typeface="Avenir"/>
                  <a:cs typeface="Avenir"/>
                  <a:sym typeface="Avenir"/>
                </a:rPr>
                <a:t>PADA SAAT</a:t>
              </a:r>
              <a:endParaRPr/>
            </a:p>
          </p:txBody>
        </p:sp>
        <p:grpSp>
          <p:nvGrpSpPr>
            <p:cNvPr id="199" name="Google Shape;199;p14"/>
            <p:cNvGrpSpPr/>
            <p:nvPr/>
          </p:nvGrpSpPr>
          <p:grpSpPr>
            <a:xfrm rot="10800000">
              <a:off x="1505651" y="1380033"/>
              <a:ext cx="4823058" cy="6552451"/>
              <a:chOff x="0" y="-38100"/>
              <a:chExt cx="2041606" cy="2486641"/>
            </a:xfrm>
          </p:grpSpPr>
          <p:sp>
            <p:nvSpPr>
              <p:cNvPr id="200" name="Google Shape;200;p14"/>
              <p:cNvSpPr/>
              <p:nvPr/>
            </p:nvSpPr>
            <p:spPr>
              <a:xfrm>
                <a:off x="0" y="0"/>
                <a:ext cx="2041606" cy="2448541"/>
              </a:xfrm>
              <a:custGeom>
                <a:avLst/>
                <a:gdLst/>
                <a:ahLst/>
                <a:cxnLst/>
                <a:rect l="l" t="t" r="r" b="b"/>
                <a:pathLst>
                  <a:path w="2041606" h="2448541" extrusionOk="0">
                    <a:moveTo>
                      <a:pt x="79191" y="0"/>
                    </a:moveTo>
                    <a:lnTo>
                      <a:pt x="1962415" y="0"/>
                    </a:lnTo>
                    <a:cubicBezTo>
                      <a:pt x="2006151" y="0"/>
                      <a:pt x="2041606" y="35455"/>
                      <a:pt x="2041606" y="79191"/>
                    </a:cubicBezTo>
                    <a:lnTo>
                      <a:pt x="2041606" y="2369350"/>
                    </a:lnTo>
                    <a:cubicBezTo>
                      <a:pt x="2041606" y="2390353"/>
                      <a:pt x="2033263" y="2410495"/>
                      <a:pt x="2018411" y="2425347"/>
                    </a:cubicBezTo>
                    <a:cubicBezTo>
                      <a:pt x="2003560" y="2440198"/>
                      <a:pt x="1983418" y="2448541"/>
                      <a:pt x="1962415" y="2448541"/>
                    </a:cubicBezTo>
                    <a:lnTo>
                      <a:pt x="79191" y="2448541"/>
                    </a:lnTo>
                    <a:cubicBezTo>
                      <a:pt x="58188" y="2448541"/>
                      <a:pt x="38046" y="2440198"/>
                      <a:pt x="23195" y="2425347"/>
                    </a:cubicBezTo>
                    <a:cubicBezTo>
                      <a:pt x="8343" y="2410495"/>
                      <a:pt x="0" y="2390353"/>
                      <a:pt x="0" y="2369350"/>
                    </a:cubicBezTo>
                    <a:lnTo>
                      <a:pt x="0" y="79191"/>
                    </a:lnTo>
                    <a:cubicBezTo>
                      <a:pt x="0" y="58188"/>
                      <a:pt x="8343" y="38046"/>
                      <a:pt x="23195" y="23195"/>
                    </a:cubicBezTo>
                    <a:cubicBezTo>
                      <a:pt x="38046" y="8343"/>
                      <a:pt x="58188" y="0"/>
                      <a:pt x="791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825" cap="rnd" cmpd="sng">
                <a:solidFill>
                  <a:srgbClr val="9397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4"/>
              <p:cNvSpPr txBox="1"/>
              <p:nvPr/>
            </p:nvSpPr>
            <p:spPr>
              <a:xfrm>
                <a:off x="0" y="-38100"/>
                <a:ext cx="2041606" cy="24866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53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p:grpSp>
        <p:sp>
          <p:nvSpPr>
            <p:cNvPr id="202" name="Google Shape;202;p14"/>
            <p:cNvSpPr/>
            <p:nvPr/>
          </p:nvSpPr>
          <p:spPr>
            <a:xfrm>
              <a:off x="2076098" y="1410458"/>
              <a:ext cx="3682161" cy="1000429"/>
            </a:xfrm>
            <a:custGeom>
              <a:avLst/>
              <a:gdLst/>
              <a:ahLst/>
              <a:cxnLst/>
              <a:rect l="l" t="t" r="r" b="b"/>
              <a:pathLst>
                <a:path w="2146380" h="1000429" extrusionOk="0">
                  <a:moveTo>
                    <a:pt x="0" y="0"/>
                  </a:moveTo>
                  <a:lnTo>
                    <a:pt x="2146380" y="0"/>
                  </a:lnTo>
                  <a:lnTo>
                    <a:pt x="2146380" y="1000430"/>
                  </a:lnTo>
                  <a:lnTo>
                    <a:pt x="0" y="10004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8D9"/>
            </a:solidFill>
            <a:ln>
              <a:noFill/>
            </a:ln>
          </p:spPr>
        </p:sp>
        <p:sp>
          <p:nvSpPr>
            <p:cNvPr id="203" name="Google Shape;203;p14"/>
            <p:cNvSpPr txBox="1"/>
            <p:nvPr/>
          </p:nvSpPr>
          <p:spPr>
            <a:xfrm>
              <a:off x="2799785" y="1352785"/>
              <a:ext cx="2234782" cy="7719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748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rgbClr val="F8F8F8"/>
                  </a:solidFill>
                  <a:latin typeface="Avenir"/>
                  <a:ea typeface="Avenir"/>
                  <a:cs typeface="Avenir"/>
                  <a:sym typeface="Avenir"/>
                </a:rPr>
                <a:t>SEBELUM</a:t>
              </a:r>
              <a:endParaRPr/>
            </a:p>
          </p:txBody>
        </p:sp>
        <p:grpSp>
          <p:nvGrpSpPr>
            <p:cNvPr id="204" name="Google Shape;204;p14"/>
            <p:cNvGrpSpPr/>
            <p:nvPr/>
          </p:nvGrpSpPr>
          <p:grpSpPr>
            <a:xfrm rot="10800000">
              <a:off x="6761397" y="1407281"/>
              <a:ext cx="4823058" cy="6552451"/>
              <a:chOff x="0" y="-38100"/>
              <a:chExt cx="2041606" cy="2486641"/>
            </a:xfrm>
          </p:grpSpPr>
          <p:sp>
            <p:nvSpPr>
              <p:cNvPr id="205" name="Google Shape;205;p14"/>
              <p:cNvSpPr/>
              <p:nvPr/>
            </p:nvSpPr>
            <p:spPr>
              <a:xfrm>
                <a:off x="0" y="0"/>
                <a:ext cx="2041606" cy="2448541"/>
              </a:xfrm>
              <a:custGeom>
                <a:avLst/>
                <a:gdLst/>
                <a:ahLst/>
                <a:cxnLst/>
                <a:rect l="l" t="t" r="r" b="b"/>
                <a:pathLst>
                  <a:path w="2041606" h="2448541" extrusionOk="0">
                    <a:moveTo>
                      <a:pt x="79191" y="0"/>
                    </a:moveTo>
                    <a:lnTo>
                      <a:pt x="1962415" y="0"/>
                    </a:lnTo>
                    <a:cubicBezTo>
                      <a:pt x="2006151" y="0"/>
                      <a:pt x="2041606" y="35455"/>
                      <a:pt x="2041606" y="79191"/>
                    </a:cubicBezTo>
                    <a:lnTo>
                      <a:pt x="2041606" y="2369350"/>
                    </a:lnTo>
                    <a:cubicBezTo>
                      <a:pt x="2041606" y="2390353"/>
                      <a:pt x="2033263" y="2410495"/>
                      <a:pt x="2018411" y="2425347"/>
                    </a:cubicBezTo>
                    <a:cubicBezTo>
                      <a:pt x="2003560" y="2440198"/>
                      <a:pt x="1983418" y="2448541"/>
                      <a:pt x="1962415" y="2448541"/>
                    </a:cubicBezTo>
                    <a:lnTo>
                      <a:pt x="79191" y="2448541"/>
                    </a:lnTo>
                    <a:cubicBezTo>
                      <a:pt x="58188" y="2448541"/>
                      <a:pt x="38046" y="2440198"/>
                      <a:pt x="23195" y="2425347"/>
                    </a:cubicBezTo>
                    <a:cubicBezTo>
                      <a:pt x="8343" y="2410495"/>
                      <a:pt x="0" y="2390353"/>
                      <a:pt x="0" y="2369350"/>
                    </a:cubicBezTo>
                    <a:lnTo>
                      <a:pt x="0" y="79191"/>
                    </a:lnTo>
                    <a:cubicBezTo>
                      <a:pt x="0" y="58188"/>
                      <a:pt x="8343" y="38046"/>
                      <a:pt x="23195" y="23195"/>
                    </a:cubicBezTo>
                    <a:cubicBezTo>
                      <a:pt x="38046" y="8343"/>
                      <a:pt x="58188" y="0"/>
                      <a:pt x="791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825" cap="rnd" cmpd="sng">
                <a:solidFill>
                  <a:srgbClr val="8DA9DB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  <p:sp>
            <p:nvSpPr>
              <p:cNvPr id="206" name="Google Shape;206;p14"/>
              <p:cNvSpPr txBox="1"/>
              <p:nvPr/>
            </p:nvSpPr>
            <p:spPr>
              <a:xfrm>
                <a:off x="0" y="-38100"/>
                <a:ext cx="2041606" cy="24866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53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p:grpSp>
        <p:sp>
          <p:nvSpPr>
            <p:cNvPr id="207" name="Google Shape;207;p14"/>
            <p:cNvSpPr/>
            <p:nvPr/>
          </p:nvSpPr>
          <p:spPr>
            <a:xfrm>
              <a:off x="7331844" y="1437706"/>
              <a:ext cx="3682161" cy="1000429"/>
            </a:xfrm>
            <a:custGeom>
              <a:avLst/>
              <a:gdLst/>
              <a:ahLst/>
              <a:cxnLst/>
              <a:rect l="l" t="t" r="r" b="b"/>
              <a:pathLst>
                <a:path w="2146380" h="1000429" extrusionOk="0">
                  <a:moveTo>
                    <a:pt x="0" y="0"/>
                  </a:moveTo>
                  <a:lnTo>
                    <a:pt x="2146380" y="0"/>
                  </a:lnTo>
                  <a:lnTo>
                    <a:pt x="2146380" y="1000430"/>
                  </a:lnTo>
                  <a:lnTo>
                    <a:pt x="0" y="10004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208" name="Google Shape;208;p14"/>
            <p:cNvSpPr txBox="1"/>
            <p:nvPr/>
          </p:nvSpPr>
          <p:spPr>
            <a:xfrm>
              <a:off x="7918332" y="1407361"/>
              <a:ext cx="2234782" cy="7711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748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rgbClr val="F8F8F8"/>
                  </a:solidFill>
                  <a:latin typeface="Avenir"/>
                  <a:ea typeface="Avenir"/>
                  <a:cs typeface="Avenir"/>
                  <a:sym typeface="Avenir"/>
                </a:rPr>
                <a:t>PADA SAAT</a:t>
              </a: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8791147" y="2545494"/>
              <a:ext cx="763553" cy="799913"/>
            </a:xfrm>
            <a:custGeom>
              <a:avLst/>
              <a:gdLst/>
              <a:ahLst/>
              <a:cxnLst/>
              <a:rect l="l" t="t" r="r" b="b"/>
              <a:pathLst>
                <a:path w="763553" h="799913" extrusionOk="0">
                  <a:moveTo>
                    <a:pt x="0" y="0"/>
                  </a:moveTo>
                  <a:lnTo>
                    <a:pt x="763554" y="0"/>
                  </a:lnTo>
                  <a:lnTo>
                    <a:pt x="763554" y="799913"/>
                  </a:lnTo>
                  <a:lnTo>
                    <a:pt x="0" y="799913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10" name="Google Shape;210;p14"/>
            <p:cNvSpPr/>
            <p:nvPr/>
          </p:nvSpPr>
          <p:spPr>
            <a:xfrm>
              <a:off x="14103295" y="2545494"/>
              <a:ext cx="650748" cy="795359"/>
            </a:xfrm>
            <a:custGeom>
              <a:avLst/>
              <a:gdLst/>
              <a:ahLst/>
              <a:cxnLst/>
              <a:rect l="l" t="t" r="r" b="b"/>
              <a:pathLst>
                <a:path w="650748" h="795359" extrusionOk="0">
                  <a:moveTo>
                    <a:pt x="0" y="0"/>
                  </a:moveTo>
                  <a:lnTo>
                    <a:pt x="650748" y="0"/>
                  </a:lnTo>
                  <a:lnTo>
                    <a:pt x="650748" y="795359"/>
                  </a:lnTo>
                  <a:lnTo>
                    <a:pt x="0" y="79535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11" name="Google Shape;211;p14"/>
            <p:cNvSpPr/>
            <p:nvPr/>
          </p:nvSpPr>
          <p:spPr>
            <a:xfrm>
              <a:off x="3555303" y="2505626"/>
              <a:ext cx="723747" cy="838023"/>
            </a:xfrm>
            <a:custGeom>
              <a:avLst/>
              <a:gdLst/>
              <a:ahLst/>
              <a:cxnLst/>
              <a:rect l="l" t="t" r="r" b="b"/>
              <a:pathLst>
                <a:path w="723747" h="838023" extrusionOk="0">
                  <a:moveTo>
                    <a:pt x="0" y="0"/>
                  </a:moveTo>
                  <a:lnTo>
                    <a:pt x="723747" y="0"/>
                  </a:lnTo>
                  <a:lnTo>
                    <a:pt x="723747" y="838023"/>
                  </a:lnTo>
                  <a:lnTo>
                    <a:pt x="0" y="838023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12" name="Google Shape;212;p14"/>
            <p:cNvSpPr txBox="1"/>
            <p:nvPr/>
          </p:nvSpPr>
          <p:spPr>
            <a:xfrm>
              <a:off x="1787605" y="3660319"/>
              <a:ext cx="4259100" cy="385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302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Hadir di Sekretariat Pusat  UTBK PTN paling lambat 1.5 jam sebelum ujian dimulai.</a:t>
              </a:r>
              <a:endParaRPr sz="1200"/>
            </a:p>
            <a:p>
              <a:pPr marL="342900" marR="0" lvl="0" indent="-3302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Berpakaian rapi dan memakai Sepatu</a:t>
              </a:r>
              <a:endParaRPr sz="1200"/>
            </a:p>
            <a:p>
              <a:pPr marL="342900" marR="0" lvl="0" indent="-3302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Mengenakan Tanda Pengenal PJL</a:t>
              </a:r>
              <a:endParaRPr sz="1200"/>
            </a:p>
            <a:p>
              <a:pPr marL="342900" marR="0" lvl="0" indent="-3302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Melakukan Briefing dan Koordinasi dengan PJR dan Pengawas</a:t>
              </a:r>
              <a:endParaRPr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342900" marR="0" lvl="0" indent="-3302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Menerima Perlengkapan  Ujian (ABHP, BAPU dan  lembar kertas buram per peserta) dari Korpel UTBK PTN</a:t>
              </a:r>
              <a:endParaRPr sz="1200"/>
            </a:p>
          </p:txBody>
        </p:sp>
        <p:sp>
          <p:nvSpPr>
            <p:cNvPr id="213" name="Google Shape;213;p14"/>
            <p:cNvSpPr txBox="1"/>
            <p:nvPr/>
          </p:nvSpPr>
          <p:spPr>
            <a:xfrm>
              <a:off x="7048348" y="3580463"/>
              <a:ext cx="4259100" cy="41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457200" marR="0" lvl="0" indent="-4445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lang="en-US" sz="16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Melakukan koordinasi  pelaksanaan ujian  bersama dengan WPJL.</a:t>
              </a:r>
              <a:endParaRPr sz="1200"/>
            </a:p>
            <a:p>
              <a:pPr marL="457200" marR="0" lvl="0" indent="-4445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lang="en-US" sz="16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Melakukan monitoring pelaksanakan ujian di lokasi yang menjadi tanggungjawabnya.</a:t>
              </a:r>
              <a:endParaRPr sz="1200"/>
            </a:p>
            <a:p>
              <a:pPr marL="457200" marR="0" lvl="0" indent="-4445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lang="en-US" sz="16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Melakukan komunikasi dengan  Korpel dan Kortik  untuk penyelesaian  permasalahan yang  terjadi pada saat ujian  berlangsung.</a:t>
              </a:r>
              <a:endParaRPr sz="1200"/>
            </a:p>
          </p:txBody>
        </p:sp>
        <p:sp>
          <p:nvSpPr>
            <p:cNvPr id="214" name="Google Shape;214;p14"/>
            <p:cNvSpPr txBox="1"/>
            <p:nvPr/>
          </p:nvSpPr>
          <p:spPr>
            <a:xfrm>
              <a:off x="12299097" y="3660319"/>
              <a:ext cx="4259100" cy="416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457200" marR="0" lvl="0" indent="-4445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AutoNum type="arabicPeriod"/>
              </a:pPr>
              <a:r>
                <a:rPr lang="en-US"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Menerima  Perlengkapan Ujian  (ABHP, BAPU dan lembar kertas buram per peserta) dari PJR/Pengawas</a:t>
              </a: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457200" marR="0" lvl="0" indent="-444500" algn="l" rtl="0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AutoNum type="arabicPeriod"/>
              </a:pPr>
              <a:r>
                <a:rPr lang="en-US" sz="1800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Menyerahkan Perlengkapan Ujian  (ABHP, BAPU dan lembar kertas buram  per peserta) ke Korpel Pusat UTBK PTN</a:t>
              </a:r>
              <a:endParaRPr sz="12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5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PERSYARATAN PJR / PENGAWAS</a:t>
            </a:r>
            <a:endParaRPr/>
          </a:p>
        </p:txBody>
      </p:sp>
      <p:sp>
        <p:nvSpPr>
          <p:cNvPr id="220" name="Google Shape;220;p15"/>
          <p:cNvSpPr txBox="1"/>
          <p:nvPr/>
        </p:nvSpPr>
        <p:spPr>
          <a:xfrm>
            <a:off x="502382" y="1138532"/>
            <a:ext cx="5056500" cy="18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002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100"/>
              <a:buFont typeface="Arial"/>
              <a:buChar char="•"/>
            </a:pPr>
            <a:r>
              <a:rPr lang="en-US" sz="21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Dosen/Tenaga Kependidikan dari Pusat UTBK PTN dan/atau Dosen/Guru Mitra pusat UTBK</a:t>
            </a:r>
            <a:endParaRPr sz="1100"/>
          </a:p>
          <a:p>
            <a:pPr marL="518160" marR="0" lvl="1" indent="-1066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518160" marR="0" lvl="1" indent="-1066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1" name="Google Shape;221;p15"/>
          <p:cNvSpPr txBox="1"/>
          <p:nvPr/>
        </p:nvSpPr>
        <p:spPr>
          <a:xfrm>
            <a:off x="6089483" y="1138532"/>
            <a:ext cx="5399400" cy="7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63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Belum pernah menerima sanksi akademis atau sanksi administrative</a:t>
            </a:r>
            <a:endParaRPr sz="1200"/>
          </a:p>
        </p:txBody>
      </p:sp>
      <p:sp>
        <p:nvSpPr>
          <p:cNvPr id="222" name="Google Shape;222;p15"/>
          <p:cNvSpPr txBox="1"/>
          <p:nvPr/>
        </p:nvSpPr>
        <p:spPr>
          <a:xfrm>
            <a:off x="502382" y="2571503"/>
            <a:ext cx="5056500" cy="18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002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100"/>
              <a:buFont typeface="Arial"/>
              <a:buChar char="•"/>
            </a:pPr>
            <a:r>
              <a:rPr lang="en-US" sz="21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Tidak terlibat langsung maupun tidak langsung dalam kegiatan Lembaga bimbingan belajar atau kehgiatan apapun yang mirip dengan kegiatan Lembaga bimbingan belajar</a:t>
            </a:r>
            <a:endParaRPr sz="21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3" name="Google Shape;223;p15"/>
          <p:cNvSpPr txBox="1"/>
          <p:nvPr/>
        </p:nvSpPr>
        <p:spPr>
          <a:xfrm>
            <a:off x="6089483" y="2251689"/>
            <a:ext cx="5056500" cy="15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63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Mengikuti pengarahan tugas &amp; fungsi PJR/Pengawas dalam kegiatan pengawasan UTBK</a:t>
            </a:r>
            <a:endParaRPr sz="1200"/>
          </a:p>
          <a:p>
            <a:pPr marL="259080" marR="0" lvl="1" indent="0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4" name="Google Shape;224;p15"/>
          <p:cNvSpPr txBox="1"/>
          <p:nvPr/>
        </p:nvSpPr>
        <p:spPr>
          <a:xfrm>
            <a:off x="502382" y="4763069"/>
            <a:ext cx="5056500" cy="7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63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Bersedia mengisi surat pernyataan sebagai PJR/Pengawas</a:t>
            </a:r>
            <a:endParaRPr sz="22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5" name="Google Shape;225;p15"/>
          <p:cNvSpPr txBox="1"/>
          <p:nvPr/>
        </p:nvSpPr>
        <p:spPr>
          <a:xfrm>
            <a:off x="6096000" y="3821797"/>
            <a:ext cx="5056500" cy="11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8160" marR="0" lvl="1" indent="-246379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Memperoleh surat tugas dari Pusat UTBK PTN</a:t>
            </a:r>
            <a:endParaRPr sz="1200"/>
          </a:p>
          <a:p>
            <a:pPr marL="259080" marR="0" lvl="1" indent="0" algn="l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6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PENGAWAS &amp; TEKNISI RUANG</a:t>
            </a:r>
            <a:endParaRPr/>
          </a:p>
        </p:txBody>
      </p:sp>
      <p:pic>
        <p:nvPicPr>
          <p:cNvPr id="231" name="Google Shape;231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1255" y="710271"/>
            <a:ext cx="9976206" cy="5507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PENGAWAS &amp; TEKNISI RUANG</a:t>
            </a:r>
            <a:endParaRPr/>
          </a:p>
        </p:txBody>
      </p:sp>
      <p:pic>
        <p:nvPicPr>
          <p:cNvPr id="237" name="Google Shape;23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4858" y="679834"/>
            <a:ext cx="7772400" cy="5498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8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KEWAJIBAN PESERTA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3" name="Google Shape;243;p18"/>
          <p:cNvSpPr txBox="1"/>
          <p:nvPr/>
        </p:nvSpPr>
        <p:spPr>
          <a:xfrm>
            <a:off x="659775" y="1092743"/>
            <a:ext cx="11137800" cy="48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0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Melihat lokasi ujian sehari sebelum 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pelaksanaan ujian </a:t>
            </a:r>
            <a:endParaRPr sz="1200"/>
          </a:p>
          <a:p>
            <a:pPr marL="742950" marR="0" lvl="0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Membawa kartu Tanda Peserta 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UTBK 2024</a:t>
            </a:r>
            <a:endParaRPr sz="1200"/>
          </a:p>
          <a:p>
            <a:pPr marL="742950" marR="0" lvl="0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Membawa dokumen resmi 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yang diminta : </a:t>
            </a:r>
            <a:endParaRPr sz="1200"/>
          </a:p>
          <a:p>
            <a:pPr marL="1657350" marR="0" lvl="2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lphaLcPeriod"/>
            </a:pP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fotokopi ijazah yang dilegalisasi (bagi lulusan 2022 dan 2023) atau </a:t>
            </a:r>
            <a:endParaRPr sz="1200"/>
          </a:p>
          <a:p>
            <a:pPr marL="1657350" marR="0" lvl="2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lphaLcPeriod"/>
            </a:pP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Sekurang – kurangnya Surat Keterangan sedang duduk di kelas XII (bagi lulusan 2024) dari Kepala Sekolah yang dilengkapi pasfoto yang dibubuhi cap dan ditandatangani Kepala Sekolah</a:t>
            </a:r>
            <a:endParaRPr sz="26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742950" marR="0" lvl="0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Menempati </a:t>
            </a: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tempat duduk sesuai dengan nomor meja 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masing-masing </a:t>
            </a:r>
            <a:endParaRPr sz="1200"/>
          </a:p>
          <a:p>
            <a:pPr marL="742950" marR="0" lvl="0" indent="-730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Menuliskan </a:t>
            </a: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NAMA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dan </a:t>
            </a: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NOMOR PESERTA </a:t>
            </a:r>
            <a:r>
              <a:rPr lang="en-US" sz="2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pada kertas buram yang disediakan dan </a:t>
            </a:r>
            <a:r>
              <a:rPr lang="en-US" sz="2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MENANDATANGANINYA</a:t>
            </a:r>
            <a:endParaRPr sz="1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9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LARANGAN BAGI PESERTA</a:t>
            </a:r>
            <a:endParaRPr/>
          </a:p>
        </p:txBody>
      </p:sp>
      <p:sp>
        <p:nvSpPr>
          <p:cNvPr id="249" name="Google Shape;249;p19"/>
          <p:cNvSpPr txBox="1"/>
          <p:nvPr/>
        </p:nvSpPr>
        <p:spPr>
          <a:xfrm>
            <a:off x="762000" y="1536174"/>
            <a:ext cx="10810407" cy="34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0" indent="-742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rabicPeriod"/>
            </a:pPr>
            <a:r>
              <a:rPr lang="en-US" sz="3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Keluar ruangan ujian selama ujian berlangsung, termasuk peserta yang sudah selesai </a:t>
            </a:r>
            <a:endParaRPr/>
          </a:p>
          <a:p>
            <a:pPr marL="742950" marR="0" lvl="0" indent="-742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rabicPeriod"/>
            </a:pPr>
            <a:r>
              <a:rPr lang="en-US" sz="3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Membawa alat komunikasi, kamera, alat perekam, kalkulator, catatan, dll</a:t>
            </a:r>
            <a:endParaRPr sz="36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742950" marR="0" lvl="0" indent="-742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rabicPeriod"/>
            </a:pPr>
            <a:r>
              <a:rPr lang="en-US" sz="3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Berbicara , pinjam alat tulis, dll selama ujian berlangsung</a:t>
            </a:r>
            <a:endParaRPr sz="36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742950" marR="0" lvl="0" indent="-742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rabicPeriod"/>
            </a:pPr>
            <a:r>
              <a:rPr lang="en-US" sz="3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Mencatat, merekam, memotret soal-soal apa yang diujikan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PUSAT UTBK &amp; PELAKSANAAN UJIAN</a:t>
            </a:r>
            <a:endParaRPr/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88" y="959143"/>
            <a:ext cx="11836329" cy="5441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0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PESERTA</a:t>
            </a:r>
            <a:endParaRPr/>
          </a:p>
        </p:txBody>
      </p:sp>
      <p:pic>
        <p:nvPicPr>
          <p:cNvPr id="255" name="Google Shape;2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5259" y="762000"/>
            <a:ext cx="9181725" cy="5557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1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TAHAPAN PELAKSANAAN</a:t>
            </a:r>
            <a:endParaRPr/>
          </a:p>
        </p:txBody>
      </p:sp>
      <p:grpSp>
        <p:nvGrpSpPr>
          <p:cNvPr id="261" name="Google Shape;261;p21"/>
          <p:cNvGrpSpPr/>
          <p:nvPr/>
        </p:nvGrpSpPr>
        <p:grpSpPr>
          <a:xfrm>
            <a:off x="675038" y="1503041"/>
            <a:ext cx="11105147" cy="4148251"/>
            <a:chOff x="2671372" y="3047028"/>
            <a:chExt cx="13415900" cy="5068272"/>
          </a:xfrm>
        </p:grpSpPr>
        <p:sp>
          <p:nvSpPr>
            <p:cNvPr id="262" name="Google Shape;262;p21"/>
            <p:cNvSpPr txBox="1"/>
            <p:nvPr/>
          </p:nvSpPr>
          <p:spPr>
            <a:xfrm>
              <a:off x="3189321" y="3047028"/>
              <a:ext cx="3352416" cy="5311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596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SEBELUM</a:t>
              </a:r>
              <a:r>
                <a:rPr lang="en-US" sz="1600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 </a:t>
              </a:r>
              <a:endParaRPr/>
            </a:p>
          </p:txBody>
        </p:sp>
        <p:sp>
          <p:nvSpPr>
            <p:cNvPr id="263" name="Google Shape;263;p21"/>
            <p:cNvSpPr/>
            <p:nvPr/>
          </p:nvSpPr>
          <p:spPr>
            <a:xfrm rot="-5400000">
              <a:off x="3829096" y="2564795"/>
              <a:ext cx="2196390" cy="4511839"/>
            </a:xfrm>
            <a:custGeom>
              <a:avLst/>
              <a:gdLst/>
              <a:ahLst/>
              <a:cxnLst/>
              <a:rect l="l" t="t" r="r" b="b"/>
              <a:pathLst>
                <a:path w="1140547" h="2342919" extrusionOk="0">
                  <a:moveTo>
                    <a:pt x="0" y="0"/>
                  </a:moveTo>
                  <a:lnTo>
                    <a:pt x="1140547" y="0"/>
                  </a:lnTo>
                  <a:lnTo>
                    <a:pt x="1140547" y="2342919"/>
                  </a:lnTo>
                  <a:lnTo>
                    <a:pt x="0" y="234291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l="-105418"/>
              </a:stretch>
            </a:blipFill>
            <a:ln>
              <a:noFill/>
            </a:ln>
          </p:spPr>
        </p:sp>
        <p:sp>
          <p:nvSpPr>
            <p:cNvPr id="264" name="Google Shape;264;p21"/>
            <p:cNvSpPr/>
            <p:nvPr/>
          </p:nvSpPr>
          <p:spPr>
            <a:xfrm rot="-5400000">
              <a:off x="2874281" y="3927660"/>
              <a:ext cx="3982497" cy="3982497"/>
            </a:xfrm>
            <a:custGeom>
              <a:avLst/>
              <a:gdLst/>
              <a:ahLst/>
              <a:cxnLst/>
              <a:rect l="l" t="t" r="r" b="b"/>
              <a:pathLst>
                <a:path w="2068041" h="2068041" extrusionOk="0">
                  <a:moveTo>
                    <a:pt x="0" y="0"/>
                  </a:moveTo>
                  <a:lnTo>
                    <a:pt x="2068041" y="0"/>
                  </a:lnTo>
                  <a:lnTo>
                    <a:pt x="2068041" y="2068041"/>
                  </a:lnTo>
                  <a:lnTo>
                    <a:pt x="0" y="206804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65" name="Google Shape;265;p21"/>
            <p:cNvSpPr/>
            <p:nvPr/>
          </p:nvSpPr>
          <p:spPr>
            <a:xfrm rot="5400000">
              <a:off x="8285451" y="4761185"/>
              <a:ext cx="2196390" cy="4511839"/>
            </a:xfrm>
            <a:custGeom>
              <a:avLst/>
              <a:gdLst/>
              <a:ahLst/>
              <a:cxnLst/>
              <a:rect l="l" t="t" r="r" b="b"/>
              <a:pathLst>
                <a:path w="1140547" h="2342919" extrusionOk="0">
                  <a:moveTo>
                    <a:pt x="1140547" y="2342919"/>
                  </a:moveTo>
                  <a:lnTo>
                    <a:pt x="0" y="2342919"/>
                  </a:lnTo>
                  <a:lnTo>
                    <a:pt x="0" y="0"/>
                  </a:lnTo>
                  <a:lnTo>
                    <a:pt x="1140547" y="0"/>
                  </a:lnTo>
                  <a:lnTo>
                    <a:pt x="1140547" y="2342919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l="-105418"/>
              </a:stretch>
            </a:blipFill>
            <a:ln>
              <a:noFill/>
            </a:ln>
          </p:spPr>
        </p:sp>
        <p:sp>
          <p:nvSpPr>
            <p:cNvPr id="266" name="Google Shape;266;p21"/>
            <p:cNvSpPr/>
            <p:nvPr/>
          </p:nvSpPr>
          <p:spPr>
            <a:xfrm rot="-5400000">
              <a:off x="7392397" y="3927660"/>
              <a:ext cx="3982497" cy="3982497"/>
            </a:xfrm>
            <a:custGeom>
              <a:avLst/>
              <a:gdLst/>
              <a:ahLst/>
              <a:cxnLst/>
              <a:rect l="l" t="t" r="r" b="b"/>
              <a:pathLst>
                <a:path w="2068041" h="2068041" extrusionOk="0">
                  <a:moveTo>
                    <a:pt x="0" y="0"/>
                  </a:moveTo>
                  <a:lnTo>
                    <a:pt x="2068041" y="0"/>
                  </a:lnTo>
                  <a:lnTo>
                    <a:pt x="2068041" y="2068041"/>
                  </a:lnTo>
                  <a:lnTo>
                    <a:pt x="0" y="206804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67" name="Google Shape;267;p21"/>
            <p:cNvSpPr/>
            <p:nvPr/>
          </p:nvSpPr>
          <p:spPr>
            <a:xfrm rot="-5400000">
              <a:off x="12733157" y="2564986"/>
              <a:ext cx="2196390" cy="4511839"/>
            </a:xfrm>
            <a:custGeom>
              <a:avLst/>
              <a:gdLst/>
              <a:ahLst/>
              <a:cxnLst/>
              <a:rect l="l" t="t" r="r" b="b"/>
              <a:pathLst>
                <a:path w="1140547" h="2342919" extrusionOk="0">
                  <a:moveTo>
                    <a:pt x="0" y="0"/>
                  </a:moveTo>
                  <a:lnTo>
                    <a:pt x="1140547" y="0"/>
                  </a:lnTo>
                  <a:lnTo>
                    <a:pt x="1140547" y="2342919"/>
                  </a:lnTo>
                  <a:lnTo>
                    <a:pt x="0" y="234291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l="-105418"/>
              </a:stretch>
            </a:blipFill>
            <a:ln>
              <a:noFill/>
            </a:ln>
          </p:spPr>
        </p:sp>
        <p:sp>
          <p:nvSpPr>
            <p:cNvPr id="268" name="Google Shape;268;p21"/>
            <p:cNvSpPr/>
            <p:nvPr/>
          </p:nvSpPr>
          <p:spPr>
            <a:xfrm rot="-5400000">
              <a:off x="11778341" y="3927851"/>
              <a:ext cx="3982497" cy="3982497"/>
            </a:xfrm>
            <a:custGeom>
              <a:avLst/>
              <a:gdLst/>
              <a:ahLst/>
              <a:cxnLst/>
              <a:rect l="l" t="t" r="r" b="b"/>
              <a:pathLst>
                <a:path w="2068041" h="2068041" extrusionOk="0">
                  <a:moveTo>
                    <a:pt x="0" y="0"/>
                  </a:moveTo>
                  <a:lnTo>
                    <a:pt x="2068041" y="0"/>
                  </a:lnTo>
                  <a:lnTo>
                    <a:pt x="2068041" y="2068041"/>
                  </a:lnTo>
                  <a:lnTo>
                    <a:pt x="0" y="206804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69" name="Google Shape;269;p21"/>
            <p:cNvSpPr/>
            <p:nvPr/>
          </p:nvSpPr>
          <p:spPr>
            <a:xfrm>
              <a:off x="3982148" y="5164012"/>
              <a:ext cx="1766763" cy="1658548"/>
            </a:xfrm>
            <a:custGeom>
              <a:avLst/>
              <a:gdLst/>
              <a:ahLst/>
              <a:cxnLst/>
              <a:rect l="l" t="t" r="r" b="b"/>
              <a:pathLst>
                <a:path w="917449" h="861255" extrusionOk="0">
                  <a:moveTo>
                    <a:pt x="0" y="0"/>
                  </a:moveTo>
                  <a:lnTo>
                    <a:pt x="917449" y="0"/>
                  </a:lnTo>
                  <a:lnTo>
                    <a:pt x="917449" y="861255"/>
                  </a:lnTo>
                  <a:lnTo>
                    <a:pt x="0" y="86125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70" name="Google Shape;270;p21"/>
            <p:cNvSpPr/>
            <p:nvPr/>
          </p:nvSpPr>
          <p:spPr>
            <a:xfrm>
              <a:off x="8382402" y="4915564"/>
              <a:ext cx="1876743" cy="1853284"/>
            </a:xfrm>
            <a:custGeom>
              <a:avLst/>
              <a:gdLst/>
              <a:ahLst/>
              <a:cxnLst/>
              <a:rect l="l" t="t" r="r" b="b"/>
              <a:pathLst>
                <a:path w="974560" h="962378" extrusionOk="0">
                  <a:moveTo>
                    <a:pt x="0" y="0"/>
                  </a:moveTo>
                  <a:lnTo>
                    <a:pt x="974560" y="0"/>
                  </a:lnTo>
                  <a:lnTo>
                    <a:pt x="974560" y="962377"/>
                  </a:lnTo>
                  <a:lnTo>
                    <a:pt x="0" y="96237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71" name="Google Shape;271;p21"/>
            <p:cNvSpPr/>
            <p:nvPr/>
          </p:nvSpPr>
          <p:spPr>
            <a:xfrm>
              <a:off x="12698740" y="4915564"/>
              <a:ext cx="1937184" cy="1940712"/>
            </a:xfrm>
            <a:custGeom>
              <a:avLst/>
              <a:gdLst/>
              <a:ahLst/>
              <a:cxnLst/>
              <a:rect l="l" t="t" r="r" b="b"/>
              <a:pathLst>
                <a:path w="1005946" h="1007778" extrusionOk="0">
                  <a:moveTo>
                    <a:pt x="0" y="0"/>
                  </a:moveTo>
                  <a:lnTo>
                    <a:pt x="1005946" y="0"/>
                  </a:lnTo>
                  <a:lnTo>
                    <a:pt x="1005946" y="1007777"/>
                  </a:lnTo>
                  <a:lnTo>
                    <a:pt x="0" y="100777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9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72" name="Google Shape;272;p21"/>
            <p:cNvSpPr txBox="1"/>
            <p:nvPr/>
          </p:nvSpPr>
          <p:spPr>
            <a:xfrm>
              <a:off x="12093382" y="3047028"/>
              <a:ext cx="3352416" cy="5311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596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SETELAH</a:t>
              </a:r>
              <a:r>
                <a:rPr lang="en-US" sz="1600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 </a:t>
              </a:r>
              <a:endParaRPr/>
            </a:p>
          </p:txBody>
        </p:sp>
        <p:sp>
          <p:nvSpPr>
            <p:cNvPr id="273" name="Google Shape;273;p21"/>
            <p:cNvSpPr txBox="1"/>
            <p:nvPr/>
          </p:nvSpPr>
          <p:spPr>
            <a:xfrm>
              <a:off x="7644564" y="3047028"/>
              <a:ext cx="3730330" cy="5311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596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PADA SAAT</a:t>
              </a:r>
              <a:r>
                <a:rPr lang="en-US" sz="1600">
                  <a:solidFill>
                    <a:srgbClr val="343432"/>
                  </a:solidFill>
                  <a:latin typeface="Avenir"/>
                  <a:ea typeface="Avenir"/>
                  <a:cs typeface="Avenir"/>
                  <a:sym typeface="Avenir"/>
                </a:rPr>
                <a:t> </a:t>
              </a:r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2"/>
          <p:cNvSpPr txBox="1"/>
          <p:nvPr/>
        </p:nvSpPr>
        <p:spPr>
          <a:xfrm>
            <a:off x="634964" y="2869061"/>
            <a:ext cx="10922072" cy="1119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SEBELUM PELAKSANAAN UJIAN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PENANGGUNG JAWAB LOKASI (PJL)</a:t>
            </a:r>
            <a:endParaRPr/>
          </a:p>
        </p:txBody>
      </p:sp>
      <p:sp>
        <p:nvSpPr>
          <p:cNvPr id="284" name="Google Shape;284;p23"/>
          <p:cNvSpPr/>
          <p:nvPr/>
        </p:nvSpPr>
        <p:spPr>
          <a:xfrm>
            <a:off x="8707203" y="1489339"/>
            <a:ext cx="3072982" cy="2639438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5" name="Google Shape;285;p23"/>
          <p:cNvSpPr/>
          <p:nvPr/>
        </p:nvSpPr>
        <p:spPr>
          <a:xfrm>
            <a:off x="411814" y="2971861"/>
            <a:ext cx="2451307" cy="2964244"/>
          </a:xfrm>
          <a:custGeom>
            <a:avLst/>
            <a:gdLst/>
            <a:ahLst/>
            <a:cxnLst/>
            <a:rect l="l" t="t" r="r" b="b"/>
            <a:pathLst>
              <a:path w="3486358" h="4114800" extrusionOk="0">
                <a:moveTo>
                  <a:pt x="0" y="0"/>
                </a:moveTo>
                <a:lnTo>
                  <a:pt x="3486358" y="0"/>
                </a:lnTo>
                <a:lnTo>
                  <a:pt x="348635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6" name="Google Shape;286;p23"/>
          <p:cNvSpPr txBox="1"/>
          <p:nvPr/>
        </p:nvSpPr>
        <p:spPr>
          <a:xfrm>
            <a:off x="411814" y="1548706"/>
            <a:ext cx="6790545" cy="1467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3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Penanggung Jawab Lokasi (PJL) datang ke Sekretariat Pusat UTBK PTN </a:t>
            </a:r>
            <a:r>
              <a:rPr lang="en-US" sz="2000">
                <a:solidFill>
                  <a:srgbClr val="FF3131"/>
                </a:solidFill>
                <a:latin typeface="Avenir"/>
                <a:ea typeface="Avenir"/>
                <a:cs typeface="Avenir"/>
                <a:sym typeface="Avenir"/>
              </a:rPr>
              <a:t>PALING LAMBAT 1,5 JAM SEBELUM UTBK DIMULAI</a:t>
            </a:r>
            <a:r>
              <a:rPr lang="en-US" sz="2000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 pada Setiap Sesi atau Gabungan Sesi</a:t>
            </a:r>
            <a:endParaRPr sz="2000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lnSpc>
                <a:spcPct val="1439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7" name="Google Shape;287;p23"/>
          <p:cNvSpPr/>
          <p:nvPr/>
        </p:nvSpPr>
        <p:spPr>
          <a:xfrm rot="-493757">
            <a:off x="3110280" y="2664883"/>
            <a:ext cx="5455873" cy="1599844"/>
          </a:xfrm>
          <a:prstGeom prst="stripedRightArrow">
            <a:avLst>
              <a:gd name="adj1" fmla="val 50000"/>
              <a:gd name="adj2" fmla="val 69149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1,5 jam sebelum UTBK</a:t>
            </a:r>
            <a:endParaRPr/>
          </a:p>
        </p:txBody>
      </p:sp>
      <p:sp>
        <p:nvSpPr>
          <p:cNvPr id="288" name="Google Shape;288;p23"/>
          <p:cNvSpPr txBox="1"/>
          <p:nvPr/>
        </p:nvSpPr>
        <p:spPr>
          <a:xfrm>
            <a:off x="251063" y="5564208"/>
            <a:ext cx="1820117" cy="37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PJL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4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PENANGGUNG JAWAB RUANG (PJR)</a:t>
            </a:r>
            <a:endParaRPr/>
          </a:p>
        </p:txBody>
      </p:sp>
      <p:sp>
        <p:nvSpPr>
          <p:cNvPr id="294" name="Google Shape;294;p24"/>
          <p:cNvSpPr/>
          <p:nvPr/>
        </p:nvSpPr>
        <p:spPr>
          <a:xfrm>
            <a:off x="8707203" y="1489339"/>
            <a:ext cx="3072982" cy="2639438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5" name="Google Shape;295;p24"/>
          <p:cNvSpPr/>
          <p:nvPr/>
        </p:nvSpPr>
        <p:spPr>
          <a:xfrm>
            <a:off x="411814" y="2971861"/>
            <a:ext cx="2451307" cy="2964244"/>
          </a:xfrm>
          <a:custGeom>
            <a:avLst/>
            <a:gdLst/>
            <a:ahLst/>
            <a:cxnLst/>
            <a:rect l="l" t="t" r="r" b="b"/>
            <a:pathLst>
              <a:path w="3486358" h="4114800" extrusionOk="0">
                <a:moveTo>
                  <a:pt x="0" y="0"/>
                </a:moveTo>
                <a:lnTo>
                  <a:pt x="3486358" y="0"/>
                </a:lnTo>
                <a:lnTo>
                  <a:pt x="348635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6" name="Google Shape;296;p24"/>
          <p:cNvSpPr txBox="1"/>
          <p:nvPr/>
        </p:nvSpPr>
        <p:spPr>
          <a:xfrm>
            <a:off x="9308424" y="4389927"/>
            <a:ext cx="1870539" cy="738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RUANG PJR masing - masing</a:t>
            </a:r>
            <a:endParaRPr/>
          </a:p>
        </p:txBody>
      </p:sp>
      <p:sp>
        <p:nvSpPr>
          <p:cNvPr id="297" name="Google Shape;297;p24"/>
          <p:cNvSpPr txBox="1"/>
          <p:nvPr/>
        </p:nvSpPr>
        <p:spPr>
          <a:xfrm>
            <a:off x="411814" y="1548706"/>
            <a:ext cx="6790545" cy="1467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3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Penanggung Jawab Ruang (PJR) datang ke Sekretariat Pusat UTBK PTN </a:t>
            </a:r>
            <a:r>
              <a:rPr lang="en-US" sz="2000">
                <a:solidFill>
                  <a:srgbClr val="FF3131"/>
                </a:solidFill>
                <a:latin typeface="Avenir"/>
                <a:ea typeface="Avenir"/>
                <a:cs typeface="Avenir"/>
                <a:sym typeface="Avenir"/>
              </a:rPr>
              <a:t>PALING LAMBAT 1,5 JAM SEBELUM UTBK DIMULAI</a:t>
            </a:r>
            <a:r>
              <a:rPr lang="en-US" sz="2000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 pada Setiap Sesi atau Gabungan Sesi</a:t>
            </a:r>
            <a:endParaRPr sz="2000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lnSpc>
                <a:spcPct val="1439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54545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98" name="Google Shape;298;p24"/>
          <p:cNvSpPr/>
          <p:nvPr/>
        </p:nvSpPr>
        <p:spPr>
          <a:xfrm rot="-493757">
            <a:off x="3110280" y="2664883"/>
            <a:ext cx="5455873" cy="1599844"/>
          </a:xfrm>
          <a:prstGeom prst="stripedRightArrow">
            <a:avLst>
              <a:gd name="adj1" fmla="val 50000"/>
              <a:gd name="adj2" fmla="val 69149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1 jam sebelum UTBK</a:t>
            </a:r>
            <a:endParaRPr/>
          </a:p>
        </p:txBody>
      </p:sp>
      <p:sp>
        <p:nvSpPr>
          <p:cNvPr id="299" name="Google Shape;299;p24"/>
          <p:cNvSpPr txBox="1"/>
          <p:nvPr/>
        </p:nvSpPr>
        <p:spPr>
          <a:xfrm>
            <a:off x="206988" y="5564208"/>
            <a:ext cx="2048717" cy="37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545454"/>
                </a:solidFill>
                <a:latin typeface="Avenir"/>
                <a:ea typeface="Avenir"/>
                <a:cs typeface="Avenir"/>
                <a:sym typeface="Avenir"/>
              </a:rPr>
              <a:t>PJR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5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TUGAS PJR</a:t>
            </a:r>
            <a:r>
              <a:rPr lang="en-US" sz="3600" b="1">
                <a:latin typeface="Arial Narrow"/>
                <a:ea typeface="Arial Narrow"/>
                <a:cs typeface="Arial Narrow"/>
                <a:sym typeface="Arial Narrow"/>
              </a:rPr>
              <a:t> &amp; PENGAWAS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05" name="Google Shape;305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4754" y="821260"/>
            <a:ext cx="11573197" cy="5215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6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VERIFIKASI DOKUMEN (Saat Menjelang Ujian)</a:t>
            </a:r>
            <a:endParaRPr/>
          </a:p>
        </p:txBody>
      </p:sp>
      <p:sp>
        <p:nvSpPr>
          <p:cNvPr id="311" name="Google Shape;311;p26"/>
          <p:cNvSpPr txBox="1"/>
          <p:nvPr/>
        </p:nvSpPr>
        <p:spPr>
          <a:xfrm>
            <a:off x="589216" y="941773"/>
            <a:ext cx="11240400" cy="49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0850" marR="0" lvl="0" indent="-3206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Pengawas melakukan verifikasi terhadap dokumen peserta: Kartu Tanda Peserta dan fotokopi Ijazah yang sudah dilegalisasi/Surat Keterangan sedang duduk di kelas XII Asli.</a:t>
            </a:r>
            <a:endParaRPr sz="1100"/>
          </a:p>
          <a:p>
            <a:pPr marL="450850" marR="0" lvl="0" indent="-320675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Mencocokkan foto yang ada di Kartu Peserta, foto yang ada di ABHP dan wajah peserta yang hadir (mengikuti Ujian).</a:t>
            </a:r>
            <a:endParaRPr sz="1100"/>
          </a:p>
          <a:p>
            <a:pPr marL="450850" marR="0" lvl="0" indent="-320675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Hal-hal yang harus diperhatikan dalam Verifikasi:</a:t>
            </a:r>
            <a:endParaRPr sz="1100"/>
          </a:p>
          <a:p>
            <a:pPr marL="715963" marR="0" lvl="3" indent="-249237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lphaLcPeriod"/>
            </a:pPr>
            <a:r>
              <a:rPr lang="en-US" sz="21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Peserta adalah lulusan tahun 2020 dan 2021 atau pada tahun 2022 sedang duduk di Kelas XII.</a:t>
            </a:r>
            <a:endParaRPr sz="1100"/>
          </a:p>
          <a:p>
            <a:pPr marL="715963" marR="0" lvl="3" indent="-249237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lphaLcPeriod"/>
            </a:pPr>
            <a:r>
              <a:rPr lang="en-US" sz="21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Dokumen merupakan milik peserta yang bersangkutan (nama di kedua dokumen sama dan wajah pada foto yang muncul di kedua dokumen sama dengan wajah peserta).</a:t>
            </a:r>
            <a:endParaRPr sz="1100"/>
          </a:p>
          <a:p>
            <a:pPr marL="715963" marR="0" lvl="3" indent="-249237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lphaLcPeriod"/>
            </a:pPr>
            <a:r>
              <a:rPr lang="en-US" sz="21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Data pada dokumen peserta sama dengan data pada ABHP.</a:t>
            </a:r>
            <a:endParaRPr sz="1100"/>
          </a:p>
          <a:p>
            <a:pPr marL="450850" marR="0" lvl="0" indent="-320675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Verifikasi peserta </a:t>
            </a:r>
            <a:r>
              <a:rPr lang="en-US" sz="21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TIDAK BOLEH </a:t>
            </a: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mengurangi waktu pelaksanaan ujian ataupun mengubah jadwal pelaksanaan ujian (dapat dilakukan pada saat ujian berlangsung </a:t>
            </a:r>
            <a:r>
              <a:rPr lang="en-US" sz="21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TANPA MENGGANGGU PESERTA</a:t>
            </a:r>
            <a:r>
              <a:rPr lang="en-US" sz="2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).</a:t>
            </a:r>
            <a:endParaRPr sz="11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7"/>
          <p:cNvSpPr txBox="1"/>
          <p:nvPr/>
        </p:nvSpPr>
        <p:spPr>
          <a:xfrm>
            <a:off x="542496" y="2098499"/>
            <a:ext cx="10922072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PADA SAAT PELAKSANAAN UJIAN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8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TUGAS PJR DAN PENGAWAS</a:t>
            </a:r>
            <a:endParaRPr/>
          </a:p>
        </p:txBody>
      </p:sp>
      <p:sp>
        <p:nvSpPr>
          <p:cNvPr id="322" name="Google Shape;322;p28"/>
          <p:cNvSpPr txBox="1"/>
          <p:nvPr/>
        </p:nvSpPr>
        <p:spPr>
          <a:xfrm>
            <a:off x="965200" y="844959"/>
            <a:ext cx="10932304" cy="50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30238" marR="0" lvl="0" indent="-40004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Membacakan petunjuk pelaksanaan dan tata tertib ujian kepada peserta ujian.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Mengisi Presensi kehadiran peserta ujian pada Aplikasi Pengawas.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Melanjutkan verifikasi dokumen jika belum selesai.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Meng-klik tombol "BAPU" pada aplikasi pengawas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Mengisi Berita Acara Pelaksanaan Ujian (BAPU) sesuai dengan petunjuk yang tertera  pada borang BAPU, mengenai jalannya ujian, kejadian-kejadian khusus dan lain- lain  dalam Aplikasi Pengawas.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Melakukan pengawasan selama ujian berlangsung.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Tidak mengganggu dan tidak bertanya tentang hal-hal yang tidak perlu kepada  peserta ujian yang dapat menghambat kelancaran jalannya ujian.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Tidak dibenarkan dengan cara apapun membantu peserta dalam menjawab soal.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Tidak dibenarkan menjawab pertanyaan-pertanyaan dari peserta yang berkaitan  dengan pernyataan pada soal-soal ujian (semua soal sudah cukup jelas).</a:t>
            </a:r>
            <a:endParaRPr/>
          </a:p>
          <a:p>
            <a:pPr marL="630238" marR="0" lvl="0" indent="-40004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Mengisi Berita Acara Pelaksanaan UTBK di Komputer Pengawas.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9"/>
          <p:cNvSpPr txBox="1">
            <a:spLocks noGrp="1"/>
          </p:cNvSpPr>
          <p:nvPr>
            <p:ph type="title"/>
          </p:nvPr>
        </p:nvSpPr>
        <p:spPr>
          <a:xfrm>
            <a:off x="2628900" y="4873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HAL-HAL YANG PERLU DIPERHATIKAN </a:t>
            </a:r>
            <a:b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(SAAT PELAKSANAAN UJIAN)</a:t>
            </a:r>
            <a:endParaRPr/>
          </a:p>
        </p:txBody>
      </p:sp>
      <p:sp>
        <p:nvSpPr>
          <p:cNvPr id="328" name="Google Shape;328;p29"/>
          <p:cNvSpPr txBox="1"/>
          <p:nvPr/>
        </p:nvSpPr>
        <p:spPr>
          <a:xfrm>
            <a:off x="1257300" y="1850503"/>
            <a:ext cx="10501234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Kemungkinan kerja sama antar peserta dengan menggunakan kode-kode tertentu.</a:t>
            </a:r>
            <a:endParaRPr/>
          </a:p>
          <a:p>
            <a:pPr marL="514350" marR="0" lvl="0" indent="-5143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Peralatan yang  mungkin digunakan untuk melakukan kecurangan (kamera, alat rekam, alat komunikasi dsb).</a:t>
            </a:r>
            <a:endParaRPr/>
          </a:p>
          <a:p>
            <a:pPr marL="514350" marR="0" lvl="0" indent="-5143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PENGAWAS TIDAK BOLEH </a:t>
            </a:r>
            <a:r>
              <a:rPr lang="en-US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menggunakan HP di dalam ruang ujian. </a:t>
            </a:r>
            <a:endParaRPr sz="2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WAKTU PELAKSANAAN</a:t>
            </a:r>
            <a:endParaRPr/>
          </a:p>
        </p:txBody>
      </p:sp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3631" y="690377"/>
            <a:ext cx="8750055" cy="5569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0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 YANG MUNGKIN TERJADI</a:t>
            </a:r>
            <a:endParaRPr sz="3600"/>
          </a:p>
        </p:txBody>
      </p:sp>
      <p:pic>
        <p:nvPicPr>
          <p:cNvPr id="334" name="Google Shape;334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895" y="709306"/>
            <a:ext cx="11080210" cy="5439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1"/>
          <p:cNvSpPr txBox="1"/>
          <p:nvPr/>
        </p:nvSpPr>
        <p:spPr>
          <a:xfrm>
            <a:off x="634964" y="2170419"/>
            <a:ext cx="10922072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SETELAH PELAKSANAN UJIAN</a:t>
            </a: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2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TUGAS PJR DAN PENGAWAS</a:t>
            </a:r>
            <a:endParaRPr/>
          </a:p>
        </p:txBody>
      </p:sp>
      <p:pic>
        <p:nvPicPr>
          <p:cNvPr id="345" name="Google Shape;34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682128"/>
            <a:ext cx="11049000" cy="4566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PROSES KELUAR MASUK UJIAN</a:t>
            </a:r>
            <a:endParaRPr/>
          </a:p>
        </p:txBody>
      </p:sp>
      <p:sp>
        <p:nvSpPr>
          <p:cNvPr id="351" name="Google Shape;351;p33"/>
          <p:cNvSpPr/>
          <p:nvPr/>
        </p:nvSpPr>
        <p:spPr>
          <a:xfrm rot="-5400000">
            <a:off x="8702429" y="5077287"/>
            <a:ext cx="722539" cy="722539"/>
          </a:xfrm>
          <a:custGeom>
            <a:avLst/>
            <a:gdLst/>
            <a:ahLst/>
            <a:cxnLst/>
            <a:rect l="l" t="t" r="r" b="b"/>
            <a:pathLst>
              <a:path w="1083809" h="1083809" extrusionOk="0">
                <a:moveTo>
                  <a:pt x="1083809" y="1083809"/>
                </a:moveTo>
                <a:lnTo>
                  <a:pt x="0" y="1083809"/>
                </a:lnTo>
                <a:lnTo>
                  <a:pt x="0" y="0"/>
                </a:lnTo>
                <a:lnTo>
                  <a:pt x="1083809" y="0"/>
                </a:lnTo>
                <a:lnTo>
                  <a:pt x="1083809" y="1083809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352" name="Google Shape;352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79425" y="4067132"/>
            <a:ext cx="1055688" cy="16938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3" name="Google Shape;353;p33"/>
          <p:cNvGrpSpPr/>
          <p:nvPr/>
        </p:nvGrpSpPr>
        <p:grpSpPr>
          <a:xfrm>
            <a:off x="2439967" y="951845"/>
            <a:ext cx="8365593" cy="1405848"/>
            <a:chOff x="315589" y="995205"/>
            <a:chExt cx="6273800" cy="1053998"/>
          </a:xfrm>
        </p:grpSpPr>
        <p:sp>
          <p:nvSpPr>
            <p:cNvPr id="354" name="Google Shape;354;p33"/>
            <p:cNvSpPr/>
            <p:nvPr/>
          </p:nvSpPr>
          <p:spPr>
            <a:xfrm>
              <a:off x="315589" y="1696143"/>
              <a:ext cx="6273800" cy="353060"/>
            </a:xfrm>
            <a:custGeom>
              <a:avLst/>
              <a:gdLst/>
              <a:ahLst/>
              <a:cxnLst/>
              <a:rect l="l" t="t" r="r" b="b"/>
              <a:pathLst>
                <a:path w="6273800" h="353060" extrusionOk="0">
                  <a:moveTo>
                    <a:pt x="6273675" y="0"/>
                  </a:moveTo>
                  <a:lnTo>
                    <a:pt x="0" y="0"/>
                  </a:lnTo>
                  <a:lnTo>
                    <a:pt x="0" y="352800"/>
                  </a:lnTo>
                  <a:lnTo>
                    <a:pt x="6273675" y="352800"/>
                  </a:lnTo>
                  <a:lnTo>
                    <a:pt x="6273675" y="0"/>
                  </a:lnTo>
                  <a:close/>
                </a:path>
              </a:pathLst>
            </a:custGeom>
            <a:solidFill>
              <a:srgbClr val="FFFFFF">
                <a:alpha val="89803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55" name="Google Shape;355;p33"/>
            <p:cNvSpPr/>
            <p:nvPr/>
          </p:nvSpPr>
          <p:spPr>
            <a:xfrm>
              <a:off x="315589" y="1696143"/>
              <a:ext cx="6273800" cy="353060"/>
            </a:xfrm>
            <a:custGeom>
              <a:avLst/>
              <a:gdLst/>
              <a:ahLst/>
              <a:cxnLst/>
              <a:rect l="l" t="t" r="r" b="b"/>
              <a:pathLst>
                <a:path w="6273800" h="353060" extrusionOk="0">
                  <a:moveTo>
                    <a:pt x="0" y="0"/>
                  </a:moveTo>
                  <a:lnTo>
                    <a:pt x="6273675" y="0"/>
                  </a:lnTo>
                  <a:lnTo>
                    <a:pt x="6273675" y="352800"/>
                  </a:lnTo>
                  <a:lnTo>
                    <a:pt x="0" y="35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 cmpd="sng">
              <a:solidFill>
                <a:srgbClr val="3F537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56" name="Google Shape;356;p33"/>
            <p:cNvSpPr/>
            <p:nvPr/>
          </p:nvSpPr>
          <p:spPr>
            <a:xfrm>
              <a:off x="628965" y="995205"/>
              <a:ext cx="5147945" cy="908050"/>
            </a:xfrm>
            <a:custGeom>
              <a:avLst/>
              <a:gdLst/>
              <a:ahLst/>
              <a:cxnLst/>
              <a:rect l="l" t="t" r="r" b="b"/>
              <a:pathLst>
                <a:path w="5147945" h="908050" extrusionOk="0">
                  <a:moveTo>
                    <a:pt x="4996159" y="0"/>
                  </a:moveTo>
                  <a:lnTo>
                    <a:pt x="151264" y="0"/>
                  </a:lnTo>
                  <a:lnTo>
                    <a:pt x="103453" y="7711"/>
                  </a:lnTo>
                  <a:lnTo>
                    <a:pt x="61929" y="29185"/>
                  </a:lnTo>
                  <a:lnTo>
                    <a:pt x="29185" y="61929"/>
                  </a:lnTo>
                  <a:lnTo>
                    <a:pt x="7711" y="103453"/>
                  </a:lnTo>
                  <a:lnTo>
                    <a:pt x="0" y="151264"/>
                  </a:lnTo>
                  <a:lnTo>
                    <a:pt x="0" y="756314"/>
                  </a:lnTo>
                  <a:lnTo>
                    <a:pt x="7711" y="804125"/>
                  </a:lnTo>
                  <a:lnTo>
                    <a:pt x="29185" y="845648"/>
                  </a:lnTo>
                  <a:lnTo>
                    <a:pt x="61929" y="878393"/>
                  </a:lnTo>
                  <a:lnTo>
                    <a:pt x="103453" y="899867"/>
                  </a:lnTo>
                  <a:lnTo>
                    <a:pt x="151264" y="907578"/>
                  </a:lnTo>
                  <a:lnTo>
                    <a:pt x="4996159" y="907578"/>
                  </a:lnTo>
                  <a:lnTo>
                    <a:pt x="5043971" y="899867"/>
                  </a:lnTo>
                  <a:lnTo>
                    <a:pt x="5085494" y="878393"/>
                  </a:lnTo>
                  <a:lnTo>
                    <a:pt x="5118239" y="845648"/>
                  </a:lnTo>
                  <a:lnTo>
                    <a:pt x="5139712" y="804125"/>
                  </a:lnTo>
                  <a:lnTo>
                    <a:pt x="5147424" y="756314"/>
                  </a:lnTo>
                  <a:lnTo>
                    <a:pt x="5147424" y="151264"/>
                  </a:lnTo>
                  <a:lnTo>
                    <a:pt x="5139712" y="103453"/>
                  </a:lnTo>
                  <a:lnTo>
                    <a:pt x="5118239" y="61929"/>
                  </a:lnTo>
                  <a:lnTo>
                    <a:pt x="5085494" y="29185"/>
                  </a:lnTo>
                  <a:lnTo>
                    <a:pt x="5043971" y="7711"/>
                  </a:lnTo>
                  <a:lnTo>
                    <a:pt x="4996159" y="0"/>
                  </a:lnTo>
                  <a:close/>
                </a:path>
              </a:pathLst>
            </a:custGeom>
            <a:solidFill>
              <a:srgbClr val="3F537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57" name="Google Shape;357;p33"/>
            <p:cNvSpPr/>
            <p:nvPr/>
          </p:nvSpPr>
          <p:spPr>
            <a:xfrm>
              <a:off x="628965" y="995205"/>
              <a:ext cx="5147945" cy="908050"/>
            </a:xfrm>
            <a:custGeom>
              <a:avLst/>
              <a:gdLst/>
              <a:ahLst/>
              <a:cxnLst/>
              <a:rect l="l" t="t" r="r" b="b"/>
              <a:pathLst>
                <a:path w="5147945" h="908050" extrusionOk="0">
                  <a:moveTo>
                    <a:pt x="0" y="151265"/>
                  </a:moveTo>
                  <a:lnTo>
                    <a:pt x="7711" y="103453"/>
                  </a:lnTo>
                  <a:lnTo>
                    <a:pt x="29185" y="61929"/>
                  </a:lnTo>
                  <a:lnTo>
                    <a:pt x="61929" y="29185"/>
                  </a:lnTo>
                  <a:lnTo>
                    <a:pt x="103453" y="7711"/>
                  </a:lnTo>
                  <a:lnTo>
                    <a:pt x="151264" y="0"/>
                  </a:lnTo>
                  <a:lnTo>
                    <a:pt x="4996159" y="0"/>
                  </a:lnTo>
                  <a:lnTo>
                    <a:pt x="5043970" y="7711"/>
                  </a:lnTo>
                  <a:lnTo>
                    <a:pt x="5085494" y="29185"/>
                  </a:lnTo>
                  <a:lnTo>
                    <a:pt x="5118238" y="61929"/>
                  </a:lnTo>
                  <a:lnTo>
                    <a:pt x="5139712" y="103453"/>
                  </a:lnTo>
                  <a:lnTo>
                    <a:pt x="5147424" y="151265"/>
                  </a:lnTo>
                  <a:lnTo>
                    <a:pt x="5147424" y="756313"/>
                  </a:lnTo>
                  <a:lnTo>
                    <a:pt x="5139712" y="804125"/>
                  </a:lnTo>
                  <a:lnTo>
                    <a:pt x="5118238" y="845649"/>
                  </a:lnTo>
                  <a:lnTo>
                    <a:pt x="5085494" y="878393"/>
                  </a:lnTo>
                  <a:lnTo>
                    <a:pt x="5043970" y="899867"/>
                  </a:lnTo>
                  <a:lnTo>
                    <a:pt x="4996159" y="907579"/>
                  </a:lnTo>
                  <a:lnTo>
                    <a:pt x="151264" y="907579"/>
                  </a:lnTo>
                  <a:lnTo>
                    <a:pt x="103453" y="899867"/>
                  </a:lnTo>
                  <a:lnTo>
                    <a:pt x="61929" y="878393"/>
                  </a:lnTo>
                  <a:lnTo>
                    <a:pt x="29185" y="845649"/>
                  </a:lnTo>
                  <a:lnTo>
                    <a:pt x="7711" y="804125"/>
                  </a:lnTo>
                  <a:lnTo>
                    <a:pt x="0" y="756313"/>
                  </a:lnTo>
                  <a:lnTo>
                    <a:pt x="0" y="151265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grpSp>
        <p:nvGrpSpPr>
          <p:cNvPr id="358" name="Google Shape;358;p33"/>
          <p:cNvGrpSpPr/>
          <p:nvPr/>
        </p:nvGrpSpPr>
        <p:grpSpPr>
          <a:xfrm>
            <a:off x="3285839" y="2281194"/>
            <a:ext cx="5196863" cy="3479460"/>
            <a:chOff x="1179575" y="1972055"/>
            <a:chExt cx="3898441" cy="2608960"/>
          </a:xfrm>
        </p:grpSpPr>
        <p:pic>
          <p:nvPicPr>
            <p:cNvPr id="359" name="Google Shape;359;p3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91800" y="2515437"/>
              <a:ext cx="1798554" cy="20655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3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179575" y="1972055"/>
              <a:ext cx="1289303" cy="789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3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090927" y="1972055"/>
              <a:ext cx="1508760" cy="789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p33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705630" y="2515436"/>
              <a:ext cx="1372386" cy="20510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3" name="Google Shape;363;p33"/>
          <p:cNvGrpSpPr/>
          <p:nvPr/>
        </p:nvGrpSpPr>
        <p:grpSpPr>
          <a:xfrm>
            <a:off x="6333839" y="2298657"/>
            <a:ext cx="3251200" cy="1053422"/>
            <a:chOff x="3465576" y="1984248"/>
            <a:chExt cx="2438400" cy="789432"/>
          </a:xfrm>
        </p:grpSpPr>
        <p:pic>
          <p:nvPicPr>
            <p:cNvPr id="364" name="Google Shape;364;p3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465576" y="1984248"/>
              <a:ext cx="1289303" cy="789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p3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373880" y="1984248"/>
              <a:ext cx="1530096" cy="7894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6" name="Google Shape;366;p33"/>
          <p:cNvGrpSpPr/>
          <p:nvPr/>
        </p:nvGrpSpPr>
        <p:grpSpPr>
          <a:xfrm>
            <a:off x="1511390" y="3868695"/>
            <a:ext cx="8971908" cy="1934895"/>
            <a:chOff x="0" y="3162635"/>
            <a:chExt cx="6579039" cy="1450139"/>
          </a:xfrm>
        </p:grpSpPr>
        <p:pic>
          <p:nvPicPr>
            <p:cNvPr id="367" name="Google Shape;367;p3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160695" y="3162635"/>
              <a:ext cx="1418344" cy="1305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8" name="Google Shape;368;p3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0" y="3239151"/>
              <a:ext cx="652402" cy="13736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9" name="Google Shape;369;p33"/>
            <p:cNvSpPr/>
            <p:nvPr/>
          </p:nvSpPr>
          <p:spPr>
            <a:xfrm>
              <a:off x="488603" y="3495765"/>
              <a:ext cx="499109" cy="86360"/>
            </a:xfrm>
            <a:custGeom>
              <a:avLst/>
              <a:gdLst/>
              <a:ahLst/>
              <a:cxnLst/>
              <a:rect l="l" t="t" r="r" b="b"/>
              <a:pathLst>
                <a:path w="499109" h="86360" extrusionOk="0">
                  <a:moveTo>
                    <a:pt x="423758" y="9843"/>
                  </a:moveTo>
                  <a:lnTo>
                    <a:pt x="422811" y="43167"/>
                  </a:lnTo>
                  <a:lnTo>
                    <a:pt x="435507" y="43527"/>
                  </a:lnTo>
                  <a:lnTo>
                    <a:pt x="435236" y="53049"/>
                  </a:lnTo>
                  <a:lnTo>
                    <a:pt x="422531" y="53049"/>
                  </a:lnTo>
                  <a:lnTo>
                    <a:pt x="421594" y="86012"/>
                  </a:lnTo>
                  <a:lnTo>
                    <a:pt x="492484" y="53049"/>
                  </a:lnTo>
                  <a:lnTo>
                    <a:pt x="435236" y="53049"/>
                  </a:lnTo>
                  <a:lnTo>
                    <a:pt x="422541" y="52688"/>
                  </a:lnTo>
                  <a:lnTo>
                    <a:pt x="493260" y="52688"/>
                  </a:lnTo>
                  <a:lnTo>
                    <a:pt x="498846" y="50091"/>
                  </a:lnTo>
                  <a:lnTo>
                    <a:pt x="423758" y="9843"/>
                  </a:lnTo>
                  <a:close/>
                </a:path>
                <a:path w="499109" h="86360" extrusionOk="0">
                  <a:moveTo>
                    <a:pt x="77251" y="0"/>
                  </a:moveTo>
                  <a:lnTo>
                    <a:pt x="0" y="35920"/>
                  </a:lnTo>
                  <a:lnTo>
                    <a:pt x="75087" y="76169"/>
                  </a:lnTo>
                  <a:lnTo>
                    <a:pt x="76034" y="42844"/>
                  </a:lnTo>
                  <a:lnTo>
                    <a:pt x="63339" y="42484"/>
                  </a:lnTo>
                  <a:lnTo>
                    <a:pt x="63609" y="32962"/>
                  </a:lnTo>
                  <a:lnTo>
                    <a:pt x="76314" y="32962"/>
                  </a:lnTo>
                  <a:lnTo>
                    <a:pt x="77251" y="0"/>
                  </a:lnTo>
                  <a:close/>
                </a:path>
                <a:path w="499109" h="86360" extrusionOk="0">
                  <a:moveTo>
                    <a:pt x="422811" y="43167"/>
                  </a:moveTo>
                  <a:lnTo>
                    <a:pt x="422541" y="52688"/>
                  </a:lnTo>
                  <a:lnTo>
                    <a:pt x="435236" y="53049"/>
                  </a:lnTo>
                  <a:lnTo>
                    <a:pt x="435507" y="43527"/>
                  </a:lnTo>
                  <a:lnTo>
                    <a:pt x="422811" y="43167"/>
                  </a:lnTo>
                  <a:close/>
                </a:path>
                <a:path w="499109" h="86360" extrusionOk="0">
                  <a:moveTo>
                    <a:pt x="76304" y="33323"/>
                  </a:moveTo>
                  <a:lnTo>
                    <a:pt x="76034" y="42844"/>
                  </a:lnTo>
                  <a:lnTo>
                    <a:pt x="422541" y="52688"/>
                  </a:lnTo>
                  <a:lnTo>
                    <a:pt x="422811" y="43167"/>
                  </a:lnTo>
                  <a:lnTo>
                    <a:pt x="76304" y="33323"/>
                  </a:lnTo>
                  <a:close/>
                </a:path>
                <a:path w="499109" h="86360" extrusionOk="0">
                  <a:moveTo>
                    <a:pt x="63609" y="32962"/>
                  </a:moveTo>
                  <a:lnTo>
                    <a:pt x="63339" y="42484"/>
                  </a:lnTo>
                  <a:lnTo>
                    <a:pt x="76034" y="42844"/>
                  </a:lnTo>
                  <a:lnTo>
                    <a:pt x="76304" y="33323"/>
                  </a:lnTo>
                  <a:lnTo>
                    <a:pt x="63609" y="32962"/>
                  </a:lnTo>
                  <a:close/>
                </a:path>
                <a:path w="499109" h="86360" extrusionOk="0">
                  <a:moveTo>
                    <a:pt x="76314" y="32962"/>
                  </a:moveTo>
                  <a:lnTo>
                    <a:pt x="63609" y="32962"/>
                  </a:lnTo>
                  <a:lnTo>
                    <a:pt x="76304" y="33323"/>
                  </a:lnTo>
                  <a:lnTo>
                    <a:pt x="76314" y="3296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370" name="Google Shape;370;p33"/>
          <p:cNvSpPr txBox="1"/>
          <p:nvPr/>
        </p:nvSpPr>
        <p:spPr>
          <a:xfrm>
            <a:off x="1858675" y="3425782"/>
            <a:ext cx="1841500" cy="4522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16075" rIns="0" bIns="0" anchor="t" anchorCtr="0">
            <a:spAutoFit/>
          </a:bodyPr>
          <a:lstStyle/>
          <a:p>
            <a:pPr marL="166688" marR="0" lvl="0" indent="44450" algn="l" rtl="0">
              <a:lnSpc>
                <a:spcPct val="1181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263248"/>
                </a:solidFill>
                <a:latin typeface="Avenir"/>
                <a:ea typeface="Avenir"/>
                <a:cs typeface="Avenir"/>
                <a:sym typeface="Avenir"/>
              </a:rPr>
              <a:t>Peserta keluar  dari ruang ujian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1" name="Google Shape;371;p33"/>
          <p:cNvSpPr txBox="1"/>
          <p:nvPr/>
        </p:nvSpPr>
        <p:spPr>
          <a:xfrm>
            <a:off x="8657939" y="3189244"/>
            <a:ext cx="1847850" cy="455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4225" rIns="0" bIns="0" anchor="t" anchorCtr="0">
            <a:spAutoFit/>
          </a:bodyPr>
          <a:lstStyle/>
          <a:p>
            <a:pPr marL="166688" marR="0" lvl="0" indent="1143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263248"/>
                </a:solidFill>
                <a:latin typeface="Avenir"/>
                <a:ea typeface="Avenir"/>
                <a:cs typeface="Avenir"/>
                <a:sym typeface="Avenir"/>
              </a:rPr>
              <a:t>Peserta sesi  berikutnya antri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2" name="Google Shape;372;p33"/>
          <p:cNvSpPr txBox="1"/>
          <p:nvPr/>
        </p:nvSpPr>
        <p:spPr>
          <a:xfrm>
            <a:off x="2500026" y="4013158"/>
            <a:ext cx="442913" cy="242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16934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1,5m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3" name="Google Shape;373;p33"/>
          <p:cNvSpPr/>
          <p:nvPr/>
        </p:nvSpPr>
        <p:spPr>
          <a:xfrm>
            <a:off x="8870664" y="5680033"/>
            <a:ext cx="754062" cy="117475"/>
          </a:xfrm>
          <a:custGeom>
            <a:avLst/>
            <a:gdLst/>
            <a:ahLst/>
            <a:cxnLst/>
            <a:rect l="l" t="t" r="r" b="b"/>
            <a:pathLst>
              <a:path w="565150" h="88264" extrusionOk="0">
                <a:moveTo>
                  <a:pt x="489623" y="11847"/>
                </a:moveTo>
                <a:lnTo>
                  <a:pt x="488665" y="45170"/>
                </a:lnTo>
                <a:lnTo>
                  <a:pt x="501360" y="45535"/>
                </a:lnTo>
                <a:lnTo>
                  <a:pt x="501087" y="55056"/>
                </a:lnTo>
                <a:lnTo>
                  <a:pt x="488381" y="55056"/>
                </a:lnTo>
                <a:lnTo>
                  <a:pt x="487434" y="88015"/>
                </a:lnTo>
                <a:lnTo>
                  <a:pt x="558376" y="55056"/>
                </a:lnTo>
                <a:lnTo>
                  <a:pt x="501087" y="55056"/>
                </a:lnTo>
                <a:lnTo>
                  <a:pt x="488392" y="54692"/>
                </a:lnTo>
                <a:lnTo>
                  <a:pt x="559161" y="54692"/>
                </a:lnTo>
                <a:lnTo>
                  <a:pt x="564697" y="52119"/>
                </a:lnTo>
                <a:lnTo>
                  <a:pt x="489623" y="11847"/>
                </a:lnTo>
                <a:close/>
              </a:path>
              <a:path w="565150" h="88264" extrusionOk="0">
                <a:moveTo>
                  <a:pt x="77262" y="0"/>
                </a:moveTo>
                <a:lnTo>
                  <a:pt x="0" y="35895"/>
                </a:lnTo>
                <a:lnTo>
                  <a:pt x="75074" y="76168"/>
                </a:lnTo>
                <a:lnTo>
                  <a:pt x="76032" y="42844"/>
                </a:lnTo>
                <a:lnTo>
                  <a:pt x="63337" y="42479"/>
                </a:lnTo>
                <a:lnTo>
                  <a:pt x="63610" y="32958"/>
                </a:lnTo>
                <a:lnTo>
                  <a:pt x="76316" y="32958"/>
                </a:lnTo>
                <a:lnTo>
                  <a:pt x="77262" y="0"/>
                </a:lnTo>
                <a:close/>
              </a:path>
              <a:path w="565150" h="88264" extrusionOk="0">
                <a:moveTo>
                  <a:pt x="488665" y="45170"/>
                </a:moveTo>
                <a:lnTo>
                  <a:pt x="488392" y="54692"/>
                </a:lnTo>
                <a:lnTo>
                  <a:pt x="501087" y="55056"/>
                </a:lnTo>
                <a:lnTo>
                  <a:pt x="501360" y="45535"/>
                </a:lnTo>
                <a:lnTo>
                  <a:pt x="488665" y="45170"/>
                </a:lnTo>
                <a:close/>
              </a:path>
              <a:path w="565150" h="88264" extrusionOk="0">
                <a:moveTo>
                  <a:pt x="76305" y="33323"/>
                </a:moveTo>
                <a:lnTo>
                  <a:pt x="76032" y="42844"/>
                </a:lnTo>
                <a:lnTo>
                  <a:pt x="488392" y="54692"/>
                </a:lnTo>
                <a:lnTo>
                  <a:pt x="488665" y="45170"/>
                </a:lnTo>
                <a:lnTo>
                  <a:pt x="76305" y="33323"/>
                </a:lnTo>
                <a:close/>
              </a:path>
              <a:path w="565150" h="88264" extrusionOk="0">
                <a:moveTo>
                  <a:pt x="63610" y="32958"/>
                </a:moveTo>
                <a:lnTo>
                  <a:pt x="63337" y="42479"/>
                </a:lnTo>
                <a:lnTo>
                  <a:pt x="76032" y="42844"/>
                </a:lnTo>
                <a:lnTo>
                  <a:pt x="76305" y="33323"/>
                </a:lnTo>
                <a:lnTo>
                  <a:pt x="63610" y="32958"/>
                </a:lnTo>
                <a:close/>
              </a:path>
              <a:path w="565150" h="88264" extrusionOk="0">
                <a:moveTo>
                  <a:pt x="76316" y="32958"/>
                </a:moveTo>
                <a:lnTo>
                  <a:pt x="63610" y="32958"/>
                </a:lnTo>
                <a:lnTo>
                  <a:pt x="76305" y="33323"/>
                </a:lnTo>
                <a:lnTo>
                  <a:pt x="76316" y="3295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4" name="Google Shape;374;p33"/>
          <p:cNvSpPr txBox="1"/>
          <p:nvPr/>
        </p:nvSpPr>
        <p:spPr>
          <a:xfrm>
            <a:off x="8948648" y="5880012"/>
            <a:ext cx="1638300" cy="602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995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1,5m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12700" marR="0" lvl="0" indent="0" algn="r" rtl="0">
              <a:spcBef>
                <a:spcPts val="333"/>
              </a:spcBef>
              <a:spcAft>
                <a:spcPts val="0"/>
              </a:spcAft>
              <a:buNone/>
            </a:pPr>
            <a:r>
              <a:rPr lang="en-US" sz="1867" b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39</a:t>
            </a:r>
            <a:endParaRPr sz="18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5" name="Google Shape;375;p33"/>
          <p:cNvSpPr txBox="1"/>
          <p:nvPr/>
        </p:nvSpPr>
        <p:spPr>
          <a:xfrm>
            <a:off x="2981514" y="972824"/>
            <a:ext cx="655637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venir"/>
              <a:buNone/>
            </a:pPr>
            <a:r>
              <a:rPr lang="en-US" sz="2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Pengawas mempersilakan Peserta Meninggalkan Ruang Ujian mengikuti protokol kesehatan.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venir"/>
              <a:buNone/>
            </a:pPr>
            <a:r>
              <a:rPr lang="en-US" sz="2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Bisa dilakukan secara bertahap.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4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PROSES MASUK RUANG UJIAN</a:t>
            </a:r>
            <a:endParaRPr/>
          </a:p>
        </p:txBody>
      </p:sp>
      <p:sp>
        <p:nvSpPr>
          <p:cNvPr id="381" name="Google Shape;381;p34"/>
          <p:cNvSpPr/>
          <p:nvPr/>
        </p:nvSpPr>
        <p:spPr>
          <a:xfrm rot="-5400000">
            <a:off x="8513804" y="5018593"/>
            <a:ext cx="722539" cy="722539"/>
          </a:xfrm>
          <a:custGeom>
            <a:avLst/>
            <a:gdLst/>
            <a:ahLst/>
            <a:cxnLst/>
            <a:rect l="l" t="t" r="r" b="b"/>
            <a:pathLst>
              <a:path w="1083809" h="1083809" extrusionOk="0">
                <a:moveTo>
                  <a:pt x="1083809" y="1083809"/>
                </a:moveTo>
                <a:lnTo>
                  <a:pt x="0" y="1083809"/>
                </a:lnTo>
                <a:lnTo>
                  <a:pt x="0" y="0"/>
                </a:lnTo>
                <a:lnTo>
                  <a:pt x="1083809" y="0"/>
                </a:lnTo>
                <a:lnTo>
                  <a:pt x="1083809" y="1083809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382" name="Google Shape;382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6788" y="4000501"/>
            <a:ext cx="1054100" cy="16938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3" name="Google Shape;383;p34"/>
          <p:cNvGrpSpPr/>
          <p:nvPr/>
        </p:nvGrpSpPr>
        <p:grpSpPr>
          <a:xfrm>
            <a:off x="1945745" y="832530"/>
            <a:ext cx="8364013" cy="1405847"/>
            <a:chOff x="315589" y="995205"/>
            <a:chExt cx="6273800" cy="1053998"/>
          </a:xfrm>
        </p:grpSpPr>
        <p:sp>
          <p:nvSpPr>
            <p:cNvPr id="384" name="Google Shape;384;p34"/>
            <p:cNvSpPr/>
            <p:nvPr/>
          </p:nvSpPr>
          <p:spPr>
            <a:xfrm>
              <a:off x="315589" y="1696143"/>
              <a:ext cx="6273800" cy="353060"/>
            </a:xfrm>
            <a:custGeom>
              <a:avLst/>
              <a:gdLst/>
              <a:ahLst/>
              <a:cxnLst/>
              <a:rect l="l" t="t" r="r" b="b"/>
              <a:pathLst>
                <a:path w="6273800" h="353060" extrusionOk="0">
                  <a:moveTo>
                    <a:pt x="6273675" y="0"/>
                  </a:moveTo>
                  <a:lnTo>
                    <a:pt x="0" y="0"/>
                  </a:lnTo>
                  <a:lnTo>
                    <a:pt x="0" y="352800"/>
                  </a:lnTo>
                  <a:lnTo>
                    <a:pt x="6273675" y="352800"/>
                  </a:lnTo>
                  <a:lnTo>
                    <a:pt x="6273675" y="0"/>
                  </a:lnTo>
                  <a:close/>
                </a:path>
              </a:pathLst>
            </a:custGeom>
            <a:solidFill>
              <a:srgbClr val="FFFFFF">
                <a:alpha val="89803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85" name="Google Shape;385;p34"/>
            <p:cNvSpPr/>
            <p:nvPr/>
          </p:nvSpPr>
          <p:spPr>
            <a:xfrm>
              <a:off x="315589" y="1696143"/>
              <a:ext cx="6273800" cy="353060"/>
            </a:xfrm>
            <a:custGeom>
              <a:avLst/>
              <a:gdLst/>
              <a:ahLst/>
              <a:cxnLst/>
              <a:rect l="l" t="t" r="r" b="b"/>
              <a:pathLst>
                <a:path w="6273800" h="353060" extrusionOk="0">
                  <a:moveTo>
                    <a:pt x="0" y="0"/>
                  </a:moveTo>
                  <a:lnTo>
                    <a:pt x="6273675" y="0"/>
                  </a:lnTo>
                  <a:lnTo>
                    <a:pt x="6273675" y="352800"/>
                  </a:lnTo>
                  <a:lnTo>
                    <a:pt x="0" y="35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 cmpd="sng">
              <a:solidFill>
                <a:srgbClr val="3F537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86" name="Google Shape;386;p34"/>
            <p:cNvSpPr/>
            <p:nvPr/>
          </p:nvSpPr>
          <p:spPr>
            <a:xfrm>
              <a:off x="628965" y="995205"/>
              <a:ext cx="5147945" cy="908050"/>
            </a:xfrm>
            <a:custGeom>
              <a:avLst/>
              <a:gdLst/>
              <a:ahLst/>
              <a:cxnLst/>
              <a:rect l="l" t="t" r="r" b="b"/>
              <a:pathLst>
                <a:path w="5147945" h="908050" extrusionOk="0">
                  <a:moveTo>
                    <a:pt x="4996159" y="0"/>
                  </a:moveTo>
                  <a:lnTo>
                    <a:pt x="151264" y="0"/>
                  </a:lnTo>
                  <a:lnTo>
                    <a:pt x="103453" y="7711"/>
                  </a:lnTo>
                  <a:lnTo>
                    <a:pt x="61929" y="29185"/>
                  </a:lnTo>
                  <a:lnTo>
                    <a:pt x="29185" y="61929"/>
                  </a:lnTo>
                  <a:lnTo>
                    <a:pt x="7711" y="103453"/>
                  </a:lnTo>
                  <a:lnTo>
                    <a:pt x="0" y="151264"/>
                  </a:lnTo>
                  <a:lnTo>
                    <a:pt x="0" y="756314"/>
                  </a:lnTo>
                  <a:lnTo>
                    <a:pt x="7711" y="804125"/>
                  </a:lnTo>
                  <a:lnTo>
                    <a:pt x="29185" y="845648"/>
                  </a:lnTo>
                  <a:lnTo>
                    <a:pt x="61929" y="878393"/>
                  </a:lnTo>
                  <a:lnTo>
                    <a:pt x="103453" y="899867"/>
                  </a:lnTo>
                  <a:lnTo>
                    <a:pt x="151264" y="907578"/>
                  </a:lnTo>
                  <a:lnTo>
                    <a:pt x="4996159" y="907578"/>
                  </a:lnTo>
                  <a:lnTo>
                    <a:pt x="5043971" y="899867"/>
                  </a:lnTo>
                  <a:lnTo>
                    <a:pt x="5085494" y="878393"/>
                  </a:lnTo>
                  <a:lnTo>
                    <a:pt x="5118239" y="845648"/>
                  </a:lnTo>
                  <a:lnTo>
                    <a:pt x="5139712" y="804125"/>
                  </a:lnTo>
                  <a:lnTo>
                    <a:pt x="5147424" y="756314"/>
                  </a:lnTo>
                  <a:lnTo>
                    <a:pt x="5147424" y="151264"/>
                  </a:lnTo>
                  <a:lnTo>
                    <a:pt x="5139712" y="103453"/>
                  </a:lnTo>
                  <a:lnTo>
                    <a:pt x="5118239" y="61929"/>
                  </a:lnTo>
                  <a:lnTo>
                    <a:pt x="5085494" y="29185"/>
                  </a:lnTo>
                  <a:lnTo>
                    <a:pt x="5043971" y="7711"/>
                  </a:lnTo>
                  <a:lnTo>
                    <a:pt x="4996159" y="0"/>
                  </a:lnTo>
                  <a:close/>
                </a:path>
              </a:pathLst>
            </a:custGeom>
            <a:solidFill>
              <a:srgbClr val="3F537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87" name="Google Shape;387;p34"/>
            <p:cNvSpPr/>
            <p:nvPr/>
          </p:nvSpPr>
          <p:spPr>
            <a:xfrm>
              <a:off x="628965" y="995205"/>
              <a:ext cx="5147945" cy="908050"/>
            </a:xfrm>
            <a:custGeom>
              <a:avLst/>
              <a:gdLst/>
              <a:ahLst/>
              <a:cxnLst/>
              <a:rect l="l" t="t" r="r" b="b"/>
              <a:pathLst>
                <a:path w="5147945" h="908050" extrusionOk="0">
                  <a:moveTo>
                    <a:pt x="0" y="151265"/>
                  </a:moveTo>
                  <a:lnTo>
                    <a:pt x="7711" y="103453"/>
                  </a:lnTo>
                  <a:lnTo>
                    <a:pt x="29185" y="61929"/>
                  </a:lnTo>
                  <a:lnTo>
                    <a:pt x="61929" y="29185"/>
                  </a:lnTo>
                  <a:lnTo>
                    <a:pt x="103453" y="7711"/>
                  </a:lnTo>
                  <a:lnTo>
                    <a:pt x="151264" y="0"/>
                  </a:lnTo>
                  <a:lnTo>
                    <a:pt x="4996159" y="0"/>
                  </a:lnTo>
                  <a:lnTo>
                    <a:pt x="5043970" y="7711"/>
                  </a:lnTo>
                  <a:lnTo>
                    <a:pt x="5085494" y="29185"/>
                  </a:lnTo>
                  <a:lnTo>
                    <a:pt x="5118238" y="61929"/>
                  </a:lnTo>
                  <a:lnTo>
                    <a:pt x="5139712" y="103453"/>
                  </a:lnTo>
                  <a:lnTo>
                    <a:pt x="5147424" y="151265"/>
                  </a:lnTo>
                  <a:lnTo>
                    <a:pt x="5147424" y="756313"/>
                  </a:lnTo>
                  <a:lnTo>
                    <a:pt x="5139712" y="804125"/>
                  </a:lnTo>
                  <a:lnTo>
                    <a:pt x="5118238" y="845649"/>
                  </a:lnTo>
                  <a:lnTo>
                    <a:pt x="5085494" y="878393"/>
                  </a:lnTo>
                  <a:lnTo>
                    <a:pt x="5043970" y="899867"/>
                  </a:lnTo>
                  <a:lnTo>
                    <a:pt x="4996159" y="907579"/>
                  </a:lnTo>
                  <a:lnTo>
                    <a:pt x="151264" y="907579"/>
                  </a:lnTo>
                  <a:lnTo>
                    <a:pt x="103453" y="899867"/>
                  </a:lnTo>
                  <a:lnTo>
                    <a:pt x="61929" y="878393"/>
                  </a:lnTo>
                  <a:lnTo>
                    <a:pt x="29185" y="845649"/>
                  </a:lnTo>
                  <a:lnTo>
                    <a:pt x="7711" y="804125"/>
                  </a:lnTo>
                  <a:lnTo>
                    <a:pt x="0" y="756313"/>
                  </a:lnTo>
                  <a:lnTo>
                    <a:pt x="0" y="151265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388" name="Google Shape;388;p34"/>
          <p:cNvSpPr txBox="1"/>
          <p:nvPr/>
        </p:nvSpPr>
        <p:spPr>
          <a:xfrm>
            <a:off x="10218738" y="5935664"/>
            <a:ext cx="296862" cy="304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16934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40</a:t>
            </a:r>
            <a:endParaRPr sz="18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89" name="Google Shape;389;p34"/>
          <p:cNvSpPr txBox="1"/>
          <p:nvPr/>
        </p:nvSpPr>
        <p:spPr>
          <a:xfrm>
            <a:off x="3703638" y="2252664"/>
            <a:ext cx="4178300" cy="59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16934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34">
                <a:solidFill>
                  <a:srgbClr val="263248"/>
                </a:solidFill>
                <a:latin typeface="Avenir"/>
                <a:ea typeface="Avenir"/>
                <a:cs typeface="Avenir"/>
                <a:sym typeface="Avenir"/>
              </a:rPr>
              <a:t>Pintu Keluar-Masuk</a:t>
            </a:r>
            <a:endParaRPr sz="3734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390" name="Google Shape;390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29464" y="3976689"/>
            <a:ext cx="1989137" cy="1831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1" name="Google Shape;391;p34"/>
          <p:cNvGrpSpPr/>
          <p:nvPr/>
        </p:nvGrpSpPr>
        <p:grpSpPr>
          <a:xfrm>
            <a:off x="2166939" y="3903664"/>
            <a:ext cx="1590871" cy="1831287"/>
            <a:chOff x="483186" y="3232829"/>
            <a:chExt cx="1191407" cy="1373624"/>
          </a:xfrm>
        </p:grpSpPr>
        <p:pic>
          <p:nvPicPr>
            <p:cNvPr id="392" name="Google Shape;392;p3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3186" y="3232829"/>
              <a:ext cx="856096" cy="13736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3" name="Google Shape;393;p34"/>
            <p:cNvSpPr/>
            <p:nvPr/>
          </p:nvSpPr>
          <p:spPr>
            <a:xfrm>
              <a:off x="1175484" y="3489444"/>
              <a:ext cx="499109" cy="86360"/>
            </a:xfrm>
            <a:custGeom>
              <a:avLst/>
              <a:gdLst/>
              <a:ahLst/>
              <a:cxnLst/>
              <a:rect l="l" t="t" r="r" b="b"/>
              <a:pathLst>
                <a:path w="499110" h="86360" extrusionOk="0">
                  <a:moveTo>
                    <a:pt x="423758" y="9843"/>
                  </a:moveTo>
                  <a:lnTo>
                    <a:pt x="422811" y="43167"/>
                  </a:lnTo>
                  <a:lnTo>
                    <a:pt x="435507" y="43527"/>
                  </a:lnTo>
                  <a:lnTo>
                    <a:pt x="435237" y="53049"/>
                  </a:lnTo>
                  <a:lnTo>
                    <a:pt x="422531" y="53049"/>
                  </a:lnTo>
                  <a:lnTo>
                    <a:pt x="421594" y="86012"/>
                  </a:lnTo>
                  <a:lnTo>
                    <a:pt x="492485" y="53049"/>
                  </a:lnTo>
                  <a:lnTo>
                    <a:pt x="435237" y="53049"/>
                  </a:lnTo>
                  <a:lnTo>
                    <a:pt x="422541" y="52688"/>
                  </a:lnTo>
                  <a:lnTo>
                    <a:pt x="493260" y="52688"/>
                  </a:lnTo>
                  <a:lnTo>
                    <a:pt x="498846" y="50091"/>
                  </a:lnTo>
                  <a:lnTo>
                    <a:pt x="423758" y="9843"/>
                  </a:lnTo>
                  <a:close/>
                </a:path>
                <a:path w="499110" h="86360" extrusionOk="0">
                  <a:moveTo>
                    <a:pt x="77251" y="0"/>
                  </a:moveTo>
                  <a:lnTo>
                    <a:pt x="0" y="35920"/>
                  </a:lnTo>
                  <a:lnTo>
                    <a:pt x="75087" y="76169"/>
                  </a:lnTo>
                  <a:lnTo>
                    <a:pt x="76034" y="42844"/>
                  </a:lnTo>
                  <a:lnTo>
                    <a:pt x="63339" y="42484"/>
                  </a:lnTo>
                  <a:lnTo>
                    <a:pt x="63609" y="32962"/>
                  </a:lnTo>
                  <a:lnTo>
                    <a:pt x="76314" y="32962"/>
                  </a:lnTo>
                  <a:lnTo>
                    <a:pt x="77251" y="0"/>
                  </a:lnTo>
                  <a:close/>
                </a:path>
                <a:path w="499110" h="86360" extrusionOk="0">
                  <a:moveTo>
                    <a:pt x="422811" y="43167"/>
                  </a:moveTo>
                  <a:lnTo>
                    <a:pt x="422541" y="52688"/>
                  </a:lnTo>
                  <a:lnTo>
                    <a:pt x="435237" y="53049"/>
                  </a:lnTo>
                  <a:lnTo>
                    <a:pt x="435507" y="43527"/>
                  </a:lnTo>
                  <a:lnTo>
                    <a:pt x="422811" y="43167"/>
                  </a:lnTo>
                  <a:close/>
                </a:path>
                <a:path w="499110" h="86360" extrusionOk="0">
                  <a:moveTo>
                    <a:pt x="76304" y="33323"/>
                  </a:moveTo>
                  <a:lnTo>
                    <a:pt x="76034" y="42844"/>
                  </a:lnTo>
                  <a:lnTo>
                    <a:pt x="422541" y="52688"/>
                  </a:lnTo>
                  <a:lnTo>
                    <a:pt x="422811" y="43167"/>
                  </a:lnTo>
                  <a:lnTo>
                    <a:pt x="76304" y="33323"/>
                  </a:lnTo>
                  <a:close/>
                </a:path>
                <a:path w="499110" h="86360" extrusionOk="0">
                  <a:moveTo>
                    <a:pt x="63609" y="32962"/>
                  </a:moveTo>
                  <a:lnTo>
                    <a:pt x="63339" y="42484"/>
                  </a:lnTo>
                  <a:lnTo>
                    <a:pt x="76034" y="42844"/>
                  </a:lnTo>
                  <a:lnTo>
                    <a:pt x="76304" y="33323"/>
                  </a:lnTo>
                  <a:lnTo>
                    <a:pt x="63609" y="32962"/>
                  </a:lnTo>
                  <a:close/>
                </a:path>
                <a:path w="499110" h="86360" extrusionOk="0">
                  <a:moveTo>
                    <a:pt x="76314" y="32962"/>
                  </a:moveTo>
                  <a:lnTo>
                    <a:pt x="63609" y="32962"/>
                  </a:lnTo>
                  <a:lnTo>
                    <a:pt x="76304" y="33323"/>
                  </a:lnTo>
                  <a:lnTo>
                    <a:pt x="76314" y="3296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394" name="Google Shape;394;p34"/>
          <p:cNvSpPr txBox="1"/>
          <p:nvPr/>
        </p:nvSpPr>
        <p:spPr>
          <a:xfrm>
            <a:off x="2354264" y="3325814"/>
            <a:ext cx="2185987" cy="4531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442913" marR="0" lvl="0" indent="-247650" algn="l" rtl="0">
              <a:lnSpc>
                <a:spcPct val="1181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263248"/>
                </a:solidFill>
                <a:latin typeface="Avenir"/>
                <a:ea typeface="Avenir"/>
                <a:cs typeface="Avenir"/>
                <a:sym typeface="Avenir"/>
              </a:rPr>
              <a:t>Peserta keluar dari  ruang ujian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95" name="Google Shape;395;p34"/>
          <p:cNvSpPr txBox="1"/>
          <p:nvPr/>
        </p:nvSpPr>
        <p:spPr>
          <a:xfrm>
            <a:off x="8045450" y="3297239"/>
            <a:ext cx="1841500" cy="4522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16075" rIns="0" bIns="0" anchor="t" anchorCtr="0">
            <a:spAutoFit/>
          </a:bodyPr>
          <a:lstStyle/>
          <a:p>
            <a:pPr marL="166688" marR="0" lvl="0" indent="114300" algn="l" rtl="0">
              <a:lnSpc>
                <a:spcPct val="1181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263248"/>
                </a:solidFill>
                <a:latin typeface="Avenir"/>
                <a:ea typeface="Avenir"/>
                <a:cs typeface="Avenir"/>
                <a:sym typeface="Avenir"/>
              </a:rPr>
              <a:t>Peserta sesi  berikutnya antri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96" name="Google Shape;396;p34"/>
          <p:cNvSpPr txBox="1"/>
          <p:nvPr/>
        </p:nvSpPr>
        <p:spPr>
          <a:xfrm>
            <a:off x="3225800" y="3944939"/>
            <a:ext cx="444500" cy="242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16934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1,5m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97" name="Google Shape;397;p34"/>
          <p:cNvSpPr/>
          <p:nvPr/>
        </p:nvSpPr>
        <p:spPr>
          <a:xfrm>
            <a:off x="7580314" y="5873750"/>
            <a:ext cx="752475" cy="115888"/>
          </a:xfrm>
          <a:custGeom>
            <a:avLst/>
            <a:gdLst/>
            <a:ahLst/>
            <a:cxnLst/>
            <a:rect l="l" t="t" r="r" b="b"/>
            <a:pathLst>
              <a:path w="565150" h="88264" extrusionOk="0">
                <a:moveTo>
                  <a:pt x="489621" y="11847"/>
                </a:moveTo>
                <a:lnTo>
                  <a:pt x="488664" y="45171"/>
                </a:lnTo>
                <a:lnTo>
                  <a:pt x="501359" y="45535"/>
                </a:lnTo>
                <a:lnTo>
                  <a:pt x="501086" y="55056"/>
                </a:lnTo>
                <a:lnTo>
                  <a:pt x="488380" y="55056"/>
                </a:lnTo>
                <a:lnTo>
                  <a:pt x="487433" y="88015"/>
                </a:lnTo>
                <a:lnTo>
                  <a:pt x="558375" y="55056"/>
                </a:lnTo>
                <a:lnTo>
                  <a:pt x="501086" y="55056"/>
                </a:lnTo>
                <a:lnTo>
                  <a:pt x="488390" y="54692"/>
                </a:lnTo>
                <a:lnTo>
                  <a:pt x="559160" y="54692"/>
                </a:lnTo>
                <a:lnTo>
                  <a:pt x="564696" y="52119"/>
                </a:lnTo>
                <a:lnTo>
                  <a:pt x="489621" y="11847"/>
                </a:lnTo>
                <a:close/>
              </a:path>
              <a:path w="565150" h="88264" extrusionOk="0">
                <a:moveTo>
                  <a:pt x="77261" y="0"/>
                </a:moveTo>
                <a:lnTo>
                  <a:pt x="0" y="35895"/>
                </a:lnTo>
                <a:lnTo>
                  <a:pt x="75073" y="76168"/>
                </a:lnTo>
                <a:lnTo>
                  <a:pt x="76030" y="42844"/>
                </a:lnTo>
                <a:lnTo>
                  <a:pt x="63336" y="42480"/>
                </a:lnTo>
                <a:lnTo>
                  <a:pt x="63610" y="32959"/>
                </a:lnTo>
                <a:lnTo>
                  <a:pt x="76314" y="32959"/>
                </a:lnTo>
                <a:lnTo>
                  <a:pt x="77261" y="0"/>
                </a:lnTo>
                <a:close/>
              </a:path>
              <a:path w="565150" h="88264" extrusionOk="0">
                <a:moveTo>
                  <a:pt x="488664" y="45171"/>
                </a:moveTo>
                <a:lnTo>
                  <a:pt x="488390" y="54692"/>
                </a:lnTo>
                <a:lnTo>
                  <a:pt x="501086" y="55056"/>
                </a:lnTo>
                <a:lnTo>
                  <a:pt x="501359" y="45535"/>
                </a:lnTo>
                <a:lnTo>
                  <a:pt x="488664" y="45171"/>
                </a:lnTo>
                <a:close/>
              </a:path>
              <a:path w="565150" h="88264" extrusionOk="0">
                <a:moveTo>
                  <a:pt x="76304" y="33323"/>
                </a:moveTo>
                <a:lnTo>
                  <a:pt x="76030" y="42844"/>
                </a:lnTo>
                <a:lnTo>
                  <a:pt x="488390" y="54692"/>
                </a:lnTo>
                <a:lnTo>
                  <a:pt x="488664" y="45171"/>
                </a:lnTo>
                <a:lnTo>
                  <a:pt x="76304" y="33323"/>
                </a:lnTo>
                <a:close/>
              </a:path>
              <a:path w="565150" h="88264" extrusionOk="0">
                <a:moveTo>
                  <a:pt x="63610" y="32959"/>
                </a:moveTo>
                <a:lnTo>
                  <a:pt x="63336" y="42480"/>
                </a:lnTo>
                <a:lnTo>
                  <a:pt x="76030" y="42844"/>
                </a:lnTo>
                <a:lnTo>
                  <a:pt x="76304" y="33323"/>
                </a:lnTo>
                <a:lnTo>
                  <a:pt x="63610" y="32959"/>
                </a:lnTo>
                <a:close/>
              </a:path>
              <a:path w="565150" h="88264" extrusionOk="0">
                <a:moveTo>
                  <a:pt x="76314" y="32959"/>
                </a:moveTo>
                <a:lnTo>
                  <a:pt x="63610" y="32959"/>
                </a:lnTo>
                <a:lnTo>
                  <a:pt x="76304" y="33323"/>
                </a:lnTo>
                <a:lnTo>
                  <a:pt x="76314" y="3295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98" name="Google Shape;398;p34"/>
          <p:cNvSpPr txBox="1"/>
          <p:nvPr/>
        </p:nvSpPr>
        <p:spPr>
          <a:xfrm>
            <a:off x="7773988" y="5918201"/>
            <a:ext cx="442912" cy="242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/>
          <a:p>
            <a:pPr marL="16934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67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1,5m</a:t>
            </a:r>
            <a:endParaRPr sz="14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399" name="Google Shape;399;p34"/>
          <p:cNvGrpSpPr/>
          <p:nvPr/>
        </p:nvGrpSpPr>
        <p:grpSpPr>
          <a:xfrm>
            <a:off x="4506914" y="2787650"/>
            <a:ext cx="2676490" cy="3475721"/>
            <a:chOff x="2237480" y="2395325"/>
            <a:chExt cx="2007844" cy="2606791"/>
          </a:xfrm>
        </p:grpSpPr>
        <p:pic>
          <p:nvPicPr>
            <p:cNvPr id="400" name="Google Shape;400;p3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237480" y="2395325"/>
              <a:ext cx="2007844" cy="25509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1" name="Google Shape;401;p34"/>
            <p:cNvSpPr/>
            <p:nvPr/>
          </p:nvSpPr>
          <p:spPr>
            <a:xfrm>
              <a:off x="2987450" y="3539535"/>
              <a:ext cx="6350" cy="1304925"/>
            </a:xfrm>
            <a:custGeom>
              <a:avLst/>
              <a:gdLst/>
              <a:ahLst/>
              <a:cxnLst/>
              <a:rect l="l" t="t" r="r" b="b"/>
              <a:pathLst>
                <a:path w="6350" h="1304925" extrusionOk="0">
                  <a:moveTo>
                    <a:pt x="0" y="0"/>
                  </a:moveTo>
                  <a:lnTo>
                    <a:pt x="5970" y="1304533"/>
                  </a:lnTo>
                </a:path>
              </a:pathLst>
            </a:custGeom>
            <a:noFill/>
            <a:ln w="38100" cap="flat" cmpd="sng">
              <a:solidFill>
                <a:srgbClr val="3C5177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402" name="Google Shape;402;p34"/>
            <p:cNvSpPr/>
            <p:nvPr/>
          </p:nvSpPr>
          <p:spPr>
            <a:xfrm>
              <a:off x="2511045" y="4692419"/>
              <a:ext cx="417830" cy="309245"/>
            </a:xfrm>
            <a:custGeom>
              <a:avLst/>
              <a:gdLst/>
              <a:ahLst/>
              <a:cxnLst/>
              <a:rect l="l" t="t" r="r" b="b"/>
              <a:pathLst>
                <a:path w="417830" h="309245" extrusionOk="0">
                  <a:moveTo>
                    <a:pt x="417287" y="0"/>
                  </a:moveTo>
                  <a:lnTo>
                    <a:pt x="402162" y="40880"/>
                  </a:lnTo>
                  <a:lnTo>
                    <a:pt x="378241" y="77476"/>
                  </a:lnTo>
                  <a:lnTo>
                    <a:pt x="346397" y="109296"/>
                  </a:lnTo>
                  <a:lnTo>
                    <a:pt x="307504" y="135848"/>
                  </a:lnTo>
                  <a:lnTo>
                    <a:pt x="262435" y="156640"/>
                  </a:lnTo>
                  <a:lnTo>
                    <a:pt x="212061" y="171178"/>
                  </a:lnTo>
                  <a:lnTo>
                    <a:pt x="157256" y="178972"/>
                  </a:lnTo>
                  <a:lnTo>
                    <a:pt x="98893" y="179529"/>
                  </a:lnTo>
                  <a:lnTo>
                    <a:pt x="109418" y="136314"/>
                  </a:lnTo>
                  <a:lnTo>
                    <a:pt x="0" y="209656"/>
                  </a:lnTo>
                  <a:lnTo>
                    <a:pt x="67321" y="309177"/>
                  </a:lnTo>
                  <a:lnTo>
                    <a:pt x="77845" y="265962"/>
                  </a:lnTo>
                  <a:lnTo>
                    <a:pt x="136208" y="265404"/>
                  </a:lnTo>
                  <a:lnTo>
                    <a:pt x="191013" y="257611"/>
                  </a:lnTo>
                  <a:lnTo>
                    <a:pt x="241386" y="243072"/>
                  </a:lnTo>
                  <a:lnTo>
                    <a:pt x="286456" y="222281"/>
                  </a:lnTo>
                  <a:lnTo>
                    <a:pt x="325348" y="195729"/>
                  </a:lnTo>
                  <a:lnTo>
                    <a:pt x="357192" y="163909"/>
                  </a:lnTo>
                  <a:lnTo>
                    <a:pt x="381113" y="127312"/>
                  </a:lnTo>
                  <a:lnTo>
                    <a:pt x="396238" y="86432"/>
                  </a:lnTo>
                  <a:lnTo>
                    <a:pt x="417287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403" name="Google Shape;403;p34"/>
            <p:cNvSpPr/>
            <p:nvPr/>
          </p:nvSpPr>
          <p:spPr>
            <a:xfrm>
              <a:off x="2622594" y="4357591"/>
              <a:ext cx="311150" cy="377190"/>
            </a:xfrm>
            <a:custGeom>
              <a:avLst/>
              <a:gdLst/>
              <a:ahLst/>
              <a:cxnLst/>
              <a:rect l="l" t="t" r="r" b="b"/>
              <a:pathLst>
                <a:path w="311150" h="377189" extrusionOk="0">
                  <a:moveTo>
                    <a:pt x="21048" y="0"/>
                  </a:moveTo>
                  <a:lnTo>
                    <a:pt x="0" y="86431"/>
                  </a:lnTo>
                  <a:lnTo>
                    <a:pt x="54185" y="102979"/>
                  </a:lnTo>
                  <a:lnTo>
                    <a:pt x="104360" y="124936"/>
                  </a:lnTo>
                  <a:lnTo>
                    <a:pt x="149890" y="151667"/>
                  </a:lnTo>
                  <a:lnTo>
                    <a:pt x="190140" y="182538"/>
                  </a:lnTo>
                  <a:lnTo>
                    <a:pt x="224479" y="216914"/>
                  </a:lnTo>
                  <a:lnTo>
                    <a:pt x="252271" y="254161"/>
                  </a:lnTo>
                  <a:lnTo>
                    <a:pt x="272884" y="293644"/>
                  </a:lnTo>
                  <a:lnTo>
                    <a:pt x="285684" y="334730"/>
                  </a:lnTo>
                  <a:lnTo>
                    <a:pt x="290036" y="376784"/>
                  </a:lnTo>
                  <a:lnTo>
                    <a:pt x="294913" y="366599"/>
                  </a:lnTo>
                  <a:lnTo>
                    <a:pt x="299159" y="356202"/>
                  </a:lnTo>
                  <a:lnTo>
                    <a:pt x="302769" y="345607"/>
                  </a:lnTo>
                  <a:lnTo>
                    <a:pt x="305738" y="334829"/>
                  </a:lnTo>
                  <a:lnTo>
                    <a:pt x="311009" y="296879"/>
                  </a:lnTo>
                  <a:lnTo>
                    <a:pt x="308729" y="258877"/>
                  </a:lnTo>
                  <a:lnTo>
                    <a:pt x="299337" y="221342"/>
                  </a:lnTo>
                  <a:lnTo>
                    <a:pt x="283275" y="184791"/>
                  </a:lnTo>
                  <a:lnTo>
                    <a:pt x="260982" y="149743"/>
                  </a:lnTo>
                  <a:lnTo>
                    <a:pt x="232899" y="116714"/>
                  </a:lnTo>
                  <a:lnTo>
                    <a:pt x="199467" y="86223"/>
                  </a:lnTo>
                  <a:lnTo>
                    <a:pt x="161125" y="58789"/>
                  </a:lnTo>
                  <a:lnTo>
                    <a:pt x="118315" y="34928"/>
                  </a:lnTo>
                  <a:lnTo>
                    <a:pt x="71476" y="15159"/>
                  </a:lnTo>
                  <a:lnTo>
                    <a:pt x="21048" y="0"/>
                  </a:lnTo>
                  <a:close/>
                </a:path>
              </a:pathLst>
            </a:custGeom>
            <a:solidFill>
              <a:srgbClr val="CD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404" name="Google Shape;404;p34"/>
            <p:cNvSpPr/>
            <p:nvPr/>
          </p:nvSpPr>
          <p:spPr>
            <a:xfrm>
              <a:off x="2511045" y="4357591"/>
              <a:ext cx="422909" cy="644525"/>
            </a:xfrm>
            <a:custGeom>
              <a:avLst/>
              <a:gdLst/>
              <a:ahLst/>
              <a:cxnLst/>
              <a:rect l="l" t="t" r="r" b="b"/>
              <a:pathLst>
                <a:path w="422910" h="644525" extrusionOk="0">
                  <a:moveTo>
                    <a:pt x="401585" y="376783"/>
                  </a:moveTo>
                  <a:lnTo>
                    <a:pt x="397233" y="334730"/>
                  </a:lnTo>
                  <a:lnTo>
                    <a:pt x="384434" y="293644"/>
                  </a:lnTo>
                  <a:lnTo>
                    <a:pt x="363821" y="254161"/>
                  </a:lnTo>
                  <a:lnTo>
                    <a:pt x="336028" y="216914"/>
                  </a:lnTo>
                  <a:lnTo>
                    <a:pt x="301690" y="182538"/>
                  </a:lnTo>
                  <a:lnTo>
                    <a:pt x="261439" y="151667"/>
                  </a:lnTo>
                  <a:lnTo>
                    <a:pt x="215909" y="124936"/>
                  </a:lnTo>
                  <a:lnTo>
                    <a:pt x="165735" y="102979"/>
                  </a:lnTo>
                  <a:lnTo>
                    <a:pt x="111549" y="86431"/>
                  </a:lnTo>
                  <a:lnTo>
                    <a:pt x="132598" y="0"/>
                  </a:lnTo>
                  <a:lnTo>
                    <a:pt x="183025" y="15159"/>
                  </a:lnTo>
                  <a:lnTo>
                    <a:pt x="229864" y="34928"/>
                  </a:lnTo>
                  <a:lnTo>
                    <a:pt x="272674" y="58788"/>
                  </a:lnTo>
                  <a:lnTo>
                    <a:pt x="311016" y="86223"/>
                  </a:lnTo>
                  <a:lnTo>
                    <a:pt x="344448" y="116714"/>
                  </a:lnTo>
                  <a:lnTo>
                    <a:pt x="372531" y="149743"/>
                  </a:lnTo>
                  <a:lnTo>
                    <a:pt x="394824" y="184791"/>
                  </a:lnTo>
                  <a:lnTo>
                    <a:pt x="410886" y="221342"/>
                  </a:lnTo>
                  <a:lnTo>
                    <a:pt x="420278" y="258877"/>
                  </a:lnTo>
                  <a:lnTo>
                    <a:pt x="422558" y="296879"/>
                  </a:lnTo>
                  <a:lnTo>
                    <a:pt x="417287" y="334829"/>
                  </a:lnTo>
                  <a:lnTo>
                    <a:pt x="396239" y="421260"/>
                  </a:lnTo>
                  <a:lnTo>
                    <a:pt x="381113" y="462141"/>
                  </a:lnTo>
                  <a:lnTo>
                    <a:pt x="357192" y="498737"/>
                  </a:lnTo>
                  <a:lnTo>
                    <a:pt x="325349" y="530557"/>
                  </a:lnTo>
                  <a:lnTo>
                    <a:pt x="286456" y="557109"/>
                  </a:lnTo>
                  <a:lnTo>
                    <a:pt x="241386" y="577900"/>
                  </a:lnTo>
                  <a:lnTo>
                    <a:pt x="191012" y="592439"/>
                  </a:lnTo>
                  <a:lnTo>
                    <a:pt x="136208" y="600233"/>
                  </a:lnTo>
                  <a:lnTo>
                    <a:pt x="77845" y="600790"/>
                  </a:lnTo>
                  <a:lnTo>
                    <a:pt x="67321" y="644005"/>
                  </a:lnTo>
                  <a:lnTo>
                    <a:pt x="0" y="544484"/>
                  </a:lnTo>
                  <a:lnTo>
                    <a:pt x="109418" y="471142"/>
                  </a:lnTo>
                  <a:lnTo>
                    <a:pt x="98894" y="514357"/>
                  </a:lnTo>
                  <a:lnTo>
                    <a:pt x="157257" y="513800"/>
                  </a:lnTo>
                  <a:lnTo>
                    <a:pt x="212061" y="506006"/>
                  </a:lnTo>
                  <a:lnTo>
                    <a:pt x="262435" y="491468"/>
                  </a:lnTo>
                  <a:lnTo>
                    <a:pt x="307504" y="470676"/>
                  </a:lnTo>
                  <a:lnTo>
                    <a:pt x="346397" y="444125"/>
                  </a:lnTo>
                  <a:lnTo>
                    <a:pt x="378241" y="412304"/>
                  </a:lnTo>
                  <a:lnTo>
                    <a:pt x="402162" y="375708"/>
                  </a:lnTo>
                  <a:lnTo>
                    <a:pt x="417287" y="334828"/>
                  </a:ln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405" name="Google Shape;405;p34"/>
          <p:cNvSpPr txBox="1"/>
          <p:nvPr/>
        </p:nvSpPr>
        <p:spPr>
          <a:xfrm>
            <a:off x="2819400" y="923925"/>
            <a:ext cx="655478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venir"/>
              <a:buNone/>
            </a:pPr>
            <a:r>
              <a:rPr lang="en-US" sz="2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Pengawas mempersilakan Peserta Meninggalkan Ruang Ujian mengikuti protokol kesehatan.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venir"/>
              <a:buNone/>
            </a:pPr>
            <a:r>
              <a:rPr lang="en-US" sz="22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Bisa dilakukan secara bertahap.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5"/>
          <p:cNvSpPr txBox="1"/>
          <p:nvPr/>
        </p:nvSpPr>
        <p:spPr>
          <a:xfrm>
            <a:off x="634964" y="2136338"/>
            <a:ext cx="10922072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ALAT-ALAT KOMUNIKASI MODERN YANG DAPAT DIGUNAKAN UNTUK PERJOKIAN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36"/>
          <p:cNvGrpSpPr/>
          <p:nvPr/>
        </p:nvGrpSpPr>
        <p:grpSpPr>
          <a:xfrm>
            <a:off x="1552750" y="1638838"/>
            <a:ext cx="8881007" cy="4521970"/>
            <a:chOff x="0" y="977900"/>
            <a:chExt cx="6793992" cy="3840987"/>
          </a:xfrm>
        </p:grpSpPr>
        <p:pic>
          <p:nvPicPr>
            <p:cNvPr id="416" name="Google Shape;416;p3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1002791"/>
              <a:ext cx="5245607" cy="38160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7" name="Google Shape;417;p36"/>
            <p:cNvSpPr/>
            <p:nvPr/>
          </p:nvSpPr>
          <p:spPr>
            <a:xfrm>
              <a:off x="450655" y="1200150"/>
              <a:ext cx="3961129" cy="2785745"/>
            </a:xfrm>
            <a:custGeom>
              <a:avLst/>
              <a:gdLst/>
              <a:ahLst/>
              <a:cxnLst/>
              <a:rect l="l" t="t" r="r" b="b"/>
              <a:pathLst>
                <a:path w="3961129" h="2785745" extrusionOk="0">
                  <a:moveTo>
                    <a:pt x="3960799" y="0"/>
                  </a:moveTo>
                  <a:lnTo>
                    <a:pt x="0" y="0"/>
                  </a:lnTo>
                  <a:lnTo>
                    <a:pt x="0" y="2785516"/>
                  </a:lnTo>
                  <a:lnTo>
                    <a:pt x="3960799" y="2785516"/>
                  </a:lnTo>
                  <a:lnTo>
                    <a:pt x="396079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18" name="Google Shape;418;p3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0655" y="1200150"/>
              <a:ext cx="3434675" cy="27855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9" name="Google Shape;419;p36"/>
            <p:cNvSpPr/>
            <p:nvPr/>
          </p:nvSpPr>
          <p:spPr>
            <a:xfrm>
              <a:off x="228406" y="977900"/>
              <a:ext cx="4405630" cy="3230245"/>
            </a:xfrm>
            <a:custGeom>
              <a:avLst/>
              <a:gdLst/>
              <a:ahLst/>
              <a:cxnLst/>
              <a:rect l="l" t="t" r="r" b="b"/>
              <a:pathLst>
                <a:path w="4405630" h="3230245" extrusionOk="0">
                  <a:moveTo>
                    <a:pt x="0" y="0"/>
                  </a:moveTo>
                  <a:lnTo>
                    <a:pt x="4405300" y="0"/>
                  </a:lnTo>
                  <a:lnTo>
                    <a:pt x="4405300" y="3230017"/>
                  </a:lnTo>
                  <a:lnTo>
                    <a:pt x="0" y="32300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445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20" name="Google Shape;420;p3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25824" y="1499616"/>
              <a:ext cx="2868168" cy="2240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1" name="Google Shape;421;p3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989156" y="1564208"/>
              <a:ext cx="2686050" cy="2057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2" name="Google Shape;422;p36"/>
            <p:cNvSpPr/>
            <p:nvPr/>
          </p:nvSpPr>
          <p:spPr>
            <a:xfrm>
              <a:off x="3970106" y="1545158"/>
              <a:ext cx="2724150" cy="2095500"/>
            </a:xfrm>
            <a:custGeom>
              <a:avLst/>
              <a:gdLst/>
              <a:ahLst/>
              <a:cxnLst/>
              <a:rect l="l" t="t" r="r" b="b"/>
              <a:pathLst>
                <a:path w="2724150" h="2095500" extrusionOk="0">
                  <a:moveTo>
                    <a:pt x="0" y="0"/>
                  </a:moveTo>
                  <a:lnTo>
                    <a:pt x="2724150" y="0"/>
                  </a:lnTo>
                  <a:lnTo>
                    <a:pt x="2724150" y="2095500"/>
                  </a:lnTo>
                  <a:lnTo>
                    <a:pt x="0" y="2095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799" y="833303"/>
            <a:ext cx="5216806" cy="521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5397" y="833304"/>
            <a:ext cx="2379804" cy="2380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05396" y="3429000"/>
            <a:ext cx="2406087" cy="2407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3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49037" y="833303"/>
            <a:ext cx="2379804" cy="23815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Google Shape;435;p38"/>
          <p:cNvGrpSpPr/>
          <p:nvPr/>
        </p:nvGrpSpPr>
        <p:grpSpPr>
          <a:xfrm>
            <a:off x="1313814" y="1462582"/>
            <a:ext cx="4782186" cy="3932835"/>
            <a:chOff x="2738438" y="774700"/>
            <a:chExt cx="6715125" cy="5543550"/>
          </a:xfrm>
        </p:grpSpPr>
        <p:pic>
          <p:nvPicPr>
            <p:cNvPr id="436" name="Google Shape;436;p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040063" y="1077913"/>
              <a:ext cx="6111875" cy="4937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7" name="Google Shape;437;p38"/>
            <p:cNvSpPr/>
            <p:nvPr/>
          </p:nvSpPr>
          <p:spPr>
            <a:xfrm>
              <a:off x="2738438" y="774700"/>
              <a:ext cx="6715125" cy="5543550"/>
            </a:xfrm>
            <a:custGeom>
              <a:avLst/>
              <a:gdLst/>
              <a:ahLst/>
              <a:cxnLst/>
              <a:rect l="l" t="t" r="r" b="b"/>
              <a:pathLst>
                <a:path w="5036185" h="4156710" extrusionOk="0">
                  <a:moveTo>
                    <a:pt x="4853292" y="182880"/>
                  </a:moveTo>
                  <a:lnTo>
                    <a:pt x="182880" y="182880"/>
                  </a:lnTo>
                  <a:lnTo>
                    <a:pt x="182880" y="228600"/>
                  </a:lnTo>
                  <a:lnTo>
                    <a:pt x="182880" y="3928110"/>
                  </a:lnTo>
                  <a:lnTo>
                    <a:pt x="182880" y="3973830"/>
                  </a:lnTo>
                  <a:lnTo>
                    <a:pt x="4853292" y="3973830"/>
                  </a:lnTo>
                  <a:lnTo>
                    <a:pt x="4853292" y="3928110"/>
                  </a:lnTo>
                  <a:lnTo>
                    <a:pt x="228600" y="3928110"/>
                  </a:lnTo>
                  <a:lnTo>
                    <a:pt x="228600" y="228600"/>
                  </a:lnTo>
                  <a:lnTo>
                    <a:pt x="4807572" y="228600"/>
                  </a:lnTo>
                  <a:lnTo>
                    <a:pt x="4807572" y="3927525"/>
                  </a:lnTo>
                  <a:lnTo>
                    <a:pt x="4853292" y="3927525"/>
                  </a:lnTo>
                  <a:lnTo>
                    <a:pt x="4853292" y="228600"/>
                  </a:lnTo>
                  <a:lnTo>
                    <a:pt x="4853292" y="228041"/>
                  </a:lnTo>
                  <a:lnTo>
                    <a:pt x="4853292" y="182880"/>
                  </a:lnTo>
                  <a:close/>
                </a:path>
                <a:path w="5036185" h="4156710" extrusionOk="0">
                  <a:moveTo>
                    <a:pt x="5036172" y="0"/>
                  </a:moveTo>
                  <a:lnTo>
                    <a:pt x="0" y="0"/>
                  </a:lnTo>
                  <a:lnTo>
                    <a:pt x="0" y="137160"/>
                  </a:lnTo>
                  <a:lnTo>
                    <a:pt x="0" y="4019550"/>
                  </a:lnTo>
                  <a:lnTo>
                    <a:pt x="0" y="4156710"/>
                  </a:lnTo>
                  <a:lnTo>
                    <a:pt x="5036172" y="4156710"/>
                  </a:lnTo>
                  <a:lnTo>
                    <a:pt x="5036172" y="4019550"/>
                  </a:lnTo>
                  <a:lnTo>
                    <a:pt x="137160" y="4019550"/>
                  </a:lnTo>
                  <a:lnTo>
                    <a:pt x="137160" y="137160"/>
                  </a:lnTo>
                  <a:lnTo>
                    <a:pt x="4899012" y="137160"/>
                  </a:lnTo>
                  <a:lnTo>
                    <a:pt x="4899012" y="4018965"/>
                  </a:lnTo>
                  <a:lnTo>
                    <a:pt x="5036172" y="4018965"/>
                  </a:lnTo>
                  <a:lnTo>
                    <a:pt x="5036172" y="137160"/>
                  </a:lnTo>
                  <a:lnTo>
                    <a:pt x="5036172" y="136601"/>
                  </a:lnTo>
                  <a:lnTo>
                    <a:pt x="50361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8" name="Google Shape;438;p38"/>
          <p:cNvGrpSpPr/>
          <p:nvPr/>
        </p:nvGrpSpPr>
        <p:grpSpPr>
          <a:xfrm>
            <a:off x="6441376" y="1462583"/>
            <a:ext cx="4782186" cy="3928153"/>
            <a:chOff x="1981200" y="681521"/>
            <a:chExt cx="6799262" cy="5634038"/>
          </a:xfrm>
        </p:grpSpPr>
        <p:pic>
          <p:nvPicPr>
            <p:cNvPr id="439" name="Google Shape;439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84412" y="986321"/>
              <a:ext cx="6192838" cy="50276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0" name="Google Shape;440;p38"/>
            <p:cNvSpPr/>
            <p:nvPr/>
          </p:nvSpPr>
          <p:spPr>
            <a:xfrm>
              <a:off x="1981200" y="681521"/>
              <a:ext cx="6799262" cy="5634038"/>
            </a:xfrm>
            <a:custGeom>
              <a:avLst/>
              <a:gdLst/>
              <a:ahLst/>
              <a:cxnLst/>
              <a:rect l="l" t="t" r="r" b="b"/>
              <a:pathLst>
                <a:path w="5099050" h="4226560" extrusionOk="0">
                  <a:moveTo>
                    <a:pt x="4915687" y="182880"/>
                  </a:moveTo>
                  <a:lnTo>
                    <a:pt x="4869967" y="182880"/>
                  </a:lnTo>
                  <a:lnTo>
                    <a:pt x="4869967" y="228600"/>
                  </a:lnTo>
                  <a:lnTo>
                    <a:pt x="4869967" y="3997960"/>
                  </a:lnTo>
                  <a:lnTo>
                    <a:pt x="228600" y="3997960"/>
                  </a:lnTo>
                  <a:lnTo>
                    <a:pt x="228600" y="228600"/>
                  </a:lnTo>
                  <a:lnTo>
                    <a:pt x="4869967" y="228600"/>
                  </a:lnTo>
                  <a:lnTo>
                    <a:pt x="4869967" y="182880"/>
                  </a:lnTo>
                  <a:lnTo>
                    <a:pt x="182880" y="182880"/>
                  </a:lnTo>
                  <a:lnTo>
                    <a:pt x="182880" y="228600"/>
                  </a:lnTo>
                  <a:lnTo>
                    <a:pt x="182880" y="3997960"/>
                  </a:lnTo>
                  <a:lnTo>
                    <a:pt x="182880" y="4043680"/>
                  </a:lnTo>
                  <a:lnTo>
                    <a:pt x="4915687" y="4043680"/>
                  </a:lnTo>
                  <a:lnTo>
                    <a:pt x="4915687" y="3998036"/>
                  </a:lnTo>
                  <a:lnTo>
                    <a:pt x="4915687" y="228600"/>
                  </a:lnTo>
                  <a:lnTo>
                    <a:pt x="4915687" y="228320"/>
                  </a:lnTo>
                  <a:lnTo>
                    <a:pt x="4915687" y="182880"/>
                  </a:lnTo>
                  <a:close/>
                </a:path>
                <a:path w="5099050" h="4226560" extrusionOk="0">
                  <a:moveTo>
                    <a:pt x="5098567" y="0"/>
                  </a:moveTo>
                  <a:lnTo>
                    <a:pt x="4961407" y="0"/>
                  </a:lnTo>
                  <a:lnTo>
                    <a:pt x="4961407" y="137160"/>
                  </a:lnTo>
                  <a:lnTo>
                    <a:pt x="4961407" y="4089400"/>
                  </a:lnTo>
                  <a:lnTo>
                    <a:pt x="137160" y="4089400"/>
                  </a:lnTo>
                  <a:lnTo>
                    <a:pt x="137160" y="137160"/>
                  </a:lnTo>
                  <a:lnTo>
                    <a:pt x="4961407" y="137160"/>
                  </a:lnTo>
                  <a:lnTo>
                    <a:pt x="4961407" y="0"/>
                  </a:lnTo>
                  <a:lnTo>
                    <a:pt x="0" y="0"/>
                  </a:lnTo>
                  <a:lnTo>
                    <a:pt x="0" y="137160"/>
                  </a:lnTo>
                  <a:lnTo>
                    <a:pt x="0" y="4089400"/>
                  </a:lnTo>
                  <a:lnTo>
                    <a:pt x="0" y="4226560"/>
                  </a:lnTo>
                  <a:lnTo>
                    <a:pt x="5098567" y="4226560"/>
                  </a:lnTo>
                  <a:lnTo>
                    <a:pt x="5098567" y="4089476"/>
                  </a:lnTo>
                  <a:lnTo>
                    <a:pt x="5098567" y="137160"/>
                  </a:lnTo>
                  <a:lnTo>
                    <a:pt x="5098567" y="136880"/>
                  </a:lnTo>
                  <a:lnTo>
                    <a:pt x="50985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5" name="Google Shape;445;p39"/>
          <p:cNvGrpSpPr/>
          <p:nvPr/>
        </p:nvGrpSpPr>
        <p:grpSpPr>
          <a:xfrm>
            <a:off x="732556" y="1419764"/>
            <a:ext cx="3125878" cy="2560090"/>
            <a:chOff x="2202137" y="581040"/>
            <a:chExt cx="6112311" cy="4901438"/>
          </a:xfrm>
        </p:grpSpPr>
        <p:pic>
          <p:nvPicPr>
            <p:cNvPr id="446" name="Google Shape;446;p39"/>
            <p:cNvPicPr preferRelativeResize="0"/>
            <p:nvPr/>
          </p:nvPicPr>
          <p:blipFill rotWithShape="1">
            <a:blip r:embed="rId3">
              <a:alphaModFix/>
            </a:blip>
            <a:srcRect l="8882"/>
            <a:stretch/>
          </p:blipFill>
          <p:spPr>
            <a:xfrm>
              <a:off x="2202137" y="581040"/>
              <a:ext cx="6112311" cy="9502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" name="Google Shape;447;p39"/>
            <p:cNvPicPr preferRelativeResize="0"/>
            <p:nvPr/>
          </p:nvPicPr>
          <p:blipFill rotWithShape="1">
            <a:blip r:embed="rId4">
              <a:alphaModFix/>
            </a:blip>
            <a:srcRect r="11812" b="26891"/>
            <a:stretch/>
          </p:blipFill>
          <p:spPr>
            <a:xfrm>
              <a:off x="2423078" y="763838"/>
              <a:ext cx="5656124" cy="5628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8" name="Google Shape;448;p3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505351" y="1740740"/>
              <a:ext cx="5437187" cy="34369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9" name="Google Shape;449;p39"/>
            <p:cNvSpPr/>
            <p:nvPr/>
          </p:nvSpPr>
          <p:spPr>
            <a:xfrm>
              <a:off x="2202139" y="1437528"/>
              <a:ext cx="6043612" cy="4044950"/>
            </a:xfrm>
            <a:custGeom>
              <a:avLst/>
              <a:gdLst/>
              <a:ahLst/>
              <a:cxnLst/>
              <a:rect l="l" t="t" r="r" b="b"/>
              <a:pathLst>
                <a:path w="4531995" h="3034029" extrusionOk="0">
                  <a:moveTo>
                    <a:pt x="4348772" y="182880"/>
                  </a:moveTo>
                  <a:lnTo>
                    <a:pt x="4303052" y="182880"/>
                  </a:lnTo>
                  <a:lnTo>
                    <a:pt x="4303052" y="228600"/>
                  </a:lnTo>
                  <a:lnTo>
                    <a:pt x="4303052" y="2805430"/>
                  </a:lnTo>
                  <a:lnTo>
                    <a:pt x="228600" y="2805430"/>
                  </a:lnTo>
                  <a:lnTo>
                    <a:pt x="228600" y="228600"/>
                  </a:lnTo>
                  <a:lnTo>
                    <a:pt x="4303052" y="228600"/>
                  </a:lnTo>
                  <a:lnTo>
                    <a:pt x="4303052" y="182880"/>
                  </a:lnTo>
                  <a:lnTo>
                    <a:pt x="182880" y="182880"/>
                  </a:lnTo>
                  <a:lnTo>
                    <a:pt x="182880" y="228600"/>
                  </a:lnTo>
                  <a:lnTo>
                    <a:pt x="182880" y="2805430"/>
                  </a:lnTo>
                  <a:lnTo>
                    <a:pt x="182880" y="2851150"/>
                  </a:lnTo>
                  <a:lnTo>
                    <a:pt x="4348772" y="2851150"/>
                  </a:lnTo>
                  <a:lnTo>
                    <a:pt x="4348772" y="2805925"/>
                  </a:lnTo>
                  <a:lnTo>
                    <a:pt x="4348772" y="2805430"/>
                  </a:lnTo>
                  <a:lnTo>
                    <a:pt x="4348772" y="228600"/>
                  </a:lnTo>
                  <a:lnTo>
                    <a:pt x="4348772" y="228282"/>
                  </a:lnTo>
                  <a:lnTo>
                    <a:pt x="4348772" y="182880"/>
                  </a:lnTo>
                  <a:close/>
                </a:path>
                <a:path w="4531995" h="3034029" extrusionOk="0">
                  <a:moveTo>
                    <a:pt x="4531652" y="0"/>
                  </a:moveTo>
                  <a:lnTo>
                    <a:pt x="4394492" y="0"/>
                  </a:lnTo>
                  <a:lnTo>
                    <a:pt x="4394492" y="137160"/>
                  </a:lnTo>
                  <a:lnTo>
                    <a:pt x="4394492" y="2896870"/>
                  </a:lnTo>
                  <a:lnTo>
                    <a:pt x="137160" y="2896870"/>
                  </a:lnTo>
                  <a:lnTo>
                    <a:pt x="137160" y="137160"/>
                  </a:lnTo>
                  <a:lnTo>
                    <a:pt x="4394492" y="137160"/>
                  </a:lnTo>
                  <a:lnTo>
                    <a:pt x="4394492" y="0"/>
                  </a:lnTo>
                  <a:lnTo>
                    <a:pt x="0" y="0"/>
                  </a:lnTo>
                  <a:lnTo>
                    <a:pt x="0" y="137160"/>
                  </a:lnTo>
                  <a:lnTo>
                    <a:pt x="0" y="2896870"/>
                  </a:lnTo>
                  <a:lnTo>
                    <a:pt x="0" y="3034030"/>
                  </a:lnTo>
                  <a:lnTo>
                    <a:pt x="4531652" y="3034030"/>
                  </a:lnTo>
                  <a:lnTo>
                    <a:pt x="4531652" y="2897365"/>
                  </a:lnTo>
                  <a:lnTo>
                    <a:pt x="4531652" y="2896870"/>
                  </a:lnTo>
                  <a:lnTo>
                    <a:pt x="4531652" y="137160"/>
                  </a:lnTo>
                  <a:lnTo>
                    <a:pt x="4531652" y="136842"/>
                  </a:lnTo>
                  <a:lnTo>
                    <a:pt x="45316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0" name="Google Shape;450;p39"/>
          <p:cNvGrpSpPr/>
          <p:nvPr/>
        </p:nvGrpSpPr>
        <p:grpSpPr>
          <a:xfrm>
            <a:off x="4022389" y="1471856"/>
            <a:ext cx="2884202" cy="2530211"/>
            <a:chOff x="2519363" y="833438"/>
            <a:chExt cx="7153275" cy="5362575"/>
          </a:xfrm>
        </p:grpSpPr>
        <p:pic>
          <p:nvPicPr>
            <p:cNvPr id="451" name="Google Shape;451;p3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819400" y="1138238"/>
              <a:ext cx="6553200" cy="47545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2" name="Google Shape;452;p39"/>
            <p:cNvSpPr/>
            <p:nvPr/>
          </p:nvSpPr>
          <p:spPr>
            <a:xfrm>
              <a:off x="2519363" y="833438"/>
              <a:ext cx="7153275" cy="5362575"/>
            </a:xfrm>
            <a:custGeom>
              <a:avLst/>
              <a:gdLst/>
              <a:ahLst/>
              <a:cxnLst/>
              <a:rect l="l" t="t" r="r" b="b"/>
              <a:pathLst>
                <a:path w="5366385" h="4020820" extrusionOk="0">
                  <a:moveTo>
                    <a:pt x="5183340" y="182880"/>
                  </a:moveTo>
                  <a:lnTo>
                    <a:pt x="182880" y="182880"/>
                  </a:lnTo>
                  <a:lnTo>
                    <a:pt x="182880" y="228600"/>
                  </a:lnTo>
                  <a:lnTo>
                    <a:pt x="182880" y="3792220"/>
                  </a:lnTo>
                  <a:lnTo>
                    <a:pt x="182880" y="3837940"/>
                  </a:lnTo>
                  <a:lnTo>
                    <a:pt x="5183340" y="3837940"/>
                  </a:lnTo>
                  <a:lnTo>
                    <a:pt x="5183340" y="3792334"/>
                  </a:lnTo>
                  <a:lnTo>
                    <a:pt x="5183340" y="229095"/>
                  </a:lnTo>
                  <a:lnTo>
                    <a:pt x="5137620" y="229095"/>
                  </a:lnTo>
                  <a:lnTo>
                    <a:pt x="5137620" y="3792220"/>
                  </a:lnTo>
                  <a:lnTo>
                    <a:pt x="228600" y="3792220"/>
                  </a:lnTo>
                  <a:lnTo>
                    <a:pt x="228600" y="228600"/>
                  </a:lnTo>
                  <a:lnTo>
                    <a:pt x="5183340" y="228600"/>
                  </a:lnTo>
                  <a:lnTo>
                    <a:pt x="5183340" y="182880"/>
                  </a:lnTo>
                  <a:close/>
                </a:path>
                <a:path w="5366385" h="4020820" extrusionOk="0">
                  <a:moveTo>
                    <a:pt x="5366220" y="0"/>
                  </a:moveTo>
                  <a:lnTo>
                    <a:pt x="0" y="0"/>
                  </a:lnTo>
                  <a:lnTo>
                    <a:pt x="0" y="137160"/>
                  </a:lnTo>
                  <a:lnTo>
                    <a:pt x="0" y="3883660"/>
                  </a:lnTo>
                  <a:lnTo>
                    <a:pt x="0" y="4020820"/>
                  </a:lnTo>
                  <a:lnTo>
                    <a:pt x="5366220" y="4020820"/>
                  </a:lnTo>
                  <a:lnTo>
                    <a:pt x="5366220" y="3883774"/>
                  </a:lnTo>
                  <a:lnTo>
                    <a:pt x="5366220" y="137655"/>
                  </a:lnTo>
                  <a:lnTo>
                    <a:pt x="5229060" y="137655"/>
                  </a:lnTo>
                  <a:lnTo>
                    <a:pt x="5229060" y="3883660"/>
                  </a:lnTo>
                  <a:lnTo>
                    <a:pt x="137160" y="3883660"/>
                  </a:lnTo>
                  <a:lnTo>
                    <a:pt x="137160" y="137160"/>
                  </a:lnTo>
                  <a:lnTo>
                    <a:pt x="5366220" y="137160"/>
                  </a:lnTo>
                  <a:lnTo>
                    <a:pt x="53662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3" name="Google Shape;453;p39"/>
          <p:cNvGrpSpPr/>
          <p:nvPr/>
        </p:nvGrpSpPr>
        <p:grpSpPr>
          <a:xfrm>
            <a:off x="7070546" y="1490906"/>
            <a:ext cx="4464863" cy="2550742"/>
            <a:chOff x="2671057" y="749300"/>
            <a:chExt cx="6901087" cy="4545970"/>
          </a:xfrm>
        </p:grpSpPr>
        <p:pic>
          <p:nvPicPr>
            <p:cNvPr id="454" name="Google Shape;454;p39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984203" y="1049023"/>
              <a:ext cx="6294437" cy="3943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5" name="Google Shape;455;p39"/>
            <p:cNvSpPr/>
            <p:nvPr/>
          </p:nvSpPr>
          <p:spPr>
            <a:xfrm>
              <a:off x="2671057" y="749300"/>
              <a:ext cx="6901087" cy="4545970"/>
            </a:xfrm>
            <a:custGeom>
              <a:avLst/>
              <a:gdLst/>
              <a:ahLst/>
              <a:cxnLst/>
              <a:rect l="l" t="t" r="r" b="b"/>
              <a:pathLst>
                <a:path w="5175885" h="3409950" extrusionOk="0">
                  <a:moveTo>
                    <a:pt x="4992903" y="228688"/>
                  </a:moveTo>
                  <a:lnTo>
                    <a:pt x="4947183" y="228688"/>
                  </a:lnTo>
                  <a:lnTo>
                    <a:pt x="4947183" y="3181299"/>
                  </a:lnTo>
                  <a:lnTo>
                    <a:pt x="4992903" y="3181299"/>
                  </a:lnTo>
                  <a:lnTo>
                    <a:pt x="4992903" y="228688"/>
                  </a:lnTo>
                  <a:close/>
                </a:path>
                <a:path w="5175885" h="3409950" extrusionOk="0">
                  <a:moveTo>
                    <a:pt x="4992903" y="182880"/>
                  </a:moveTo>
                  <a:lnTo>
                    <a:pt x="182880" y="182880"/>
                  </a:lnTo>
                  <a:lnTo>
                    <a:pt x="182880" y="228600"/>
                  </a:lnTo>
                  <a:lnTo>
                    <a:pt x="182880" y="3181350"/>
                  </a:lnTo>
                  <a:lnTo>
                    <a:pt x="182880" y="3227070"/>
                  </a:lnTo>
                  <a:lnTo>
                    <a:pt x="4992903" y="3227070"/>
                  </a:lnTo>
                  <a:lnTo>
                    <a:pt x="4992903" y="3181350"/>
                  </a:lnTo>
                  <a:lnTo>
                    <a:pt x="228600" y="3181350"/>
                  </a:lnTo>
                  <a:lnTo>
                    <a:pt x="228600" y="228600"/>
                  </a:lnTo>
                  <a:lnTo>
                    <a:pt x="4992903" y="228600"/>
                  </a:lnTo>
                  <a:lnTo>
                    <a:pt x="4992903" y="182880"/>
                  </a:lnTo>
                  <a:close/>
                </a:path>
                <a:path w="5175885" h="3409950" extrusionOk="0">
                  <a:moveTo>
                    <a:pt x="5175783" y="137248"/>
                  </a:moveTo>
                  <a:lnTo>
                    <a:pt x="5038623" y="137248"/>
                  </a:lnTo>
                  <a:lnTo>
                    <a:pt x="5038623" y="3272739"/>
                  </a:lnTo>
                  <a:lnTo>
                    <a:pt x="5175783" y="3272739"/>
                  </a:lnTo>
                  <a:lnTo>
                    <a:pt x="5175783" y="137248"/>
                  </a:lnTo>
                  <a:close/>
                </a:path>
                <a:path w="5175885" h="3409950" extrusionOk="0">
                  <a:moveTo>
                    <a:pt x="5175783" y="0"/>
                  </a:moveTo>
                  <a:lnTo>
                    <a:pt x="0" y="0"/>
                  </a:lnTo>
                  <a:lnTo>
                    <a:pt x="0" y="137160"/>
                  </a:lnTo>
                  <a:lnTo>
                    <a:pt x="0" y="3272790"/>
                  </a:lnTo>
                  <a:lnTo>
                    <a:pt x="0" y="3409950"/>
                  </a:lnTo>
                  <a:lnTo>
                    <a:pt x="5175783" y="3409950"/>
                  </a:lnTo>
                  <a:lnTo>
                    <a:pt x="5175783" y="3272790"/>
                  </a:lnTo>
                  <a:lnTo>
                    <a:pt x="137160" y="3272790"/>
                  </a:lnTo>
                  <a:lnTo>
                    <a:pt x="137160" y="137160"/>
                  </a:lnTo>
                  <a:lnTo>
                    <a:pt x="5175783" y="137160"/>
                  </a:lnTo>
                  <a:lnTo>
                    <a:pt x="517578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WAKTU PELAKSANAAN</a:t>
            </a:r>
            <a:endParaRPr/>
          </a:p>
        </p:txBody>
      </p:sp>
      <p:pic>
        <p:nvPicPr>
          <p:cNvPr id="104" name="Google Shape;10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5633" y="750277"/>
            <a:ext cx="8972873" cy="5474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0"/>
          <p:cNvSpPr txBox="1"/>
          <p:nvPr/>
        </p:nvSpPr>
        <p:spPr>
          <a:xfrm>
            <a:off x="3515839" y="2505670"/>
            <a:ext cx="516032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TERIMA KASIH</a:t>
            </a: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PUSAT UTBK YANG MEMILIKI SUBPUSAT</a:t>
            </a:r>
            <a:endParaRPr/>
          </a:p>
        </p:txBody>
      </p:sp>
      <p:pic>
        <p:nvPicPr>
          <p:cNvPr id="110" name="Google Shape;11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912" y="808759"/>
            <a:ext cx="11874176" cy="524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PANITIA PUSAT UTBK PTN</a:t>
            </a:r>
            <a:endParaRPr/>
          </a:p>
        </p:txBody>
      </p:sp>
      <p:pic>
        <p:nvPicPr>
          <p:cNvPr id="116" name="Google Shape;11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138" y="718778"/>
            <a:ext cx="11632512" cy="5529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KODE NOMOR PESERTA</a:t>
            </a:r>
            <a:endParaRPr/>
          </a:p>
        </p:txBody>
      </p:sp>
      <p:sp>
        <p:nvSpPr>
          <p:cNvPr id="122" name="Google Shape;122;p7"/>
          <p:cNvSpPr txBox="1"/>
          <p:nvPr/>
        </p:nvSpPr>
        <p:spPr>
          <a:xfrm>
            <a:off x="1070588" y="974246"/>
            <a:ext cx="9092503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NOMOR PESERTA: 12 DIGIT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STRUKTUR NOMOR PESERTA: TT-</a:t>
            </a:r>
            <a:r>
              <a:rPr lang="en-US" sz="2800" b="1" i="0" u="none" strike="noStrike" cap="none">
                <a:solidFill>
                  <a:srgbClr val="00B0F0"/>
                </a:solidFill>
                <a:latin typeface="Avenir"/>
                <a:ea typeface="Avenir"/>
                <a:cs typeface="Avenir"/>
                <a:sym typeface="Avenir"/>
              </a:rPr>
              <a:t>PPP</a:t>
            </a:r>
            <a:r>
              <a:rPr lang="en-US" sz="2800" b="1" i="0" u="none" strike="noStrike" cap="non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X</a:t>
            </a:r>
            <a:r>
              <a:rPr lang="en-US" sz="2800" b="1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-</a:t>
            </a: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SS</a:t>
            </a:r>
            <a:r>
              <a:rPr lang="en-US" sz="2800" b="1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NNNN</a:t>
            </a: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23" name="Google Shape;123;p7"/>
          <p:cNvGrpSpPr/>
          <p:nvPr/>
        </p:nvGrpSpPr>
        <p:grpSpPr>
          <a:xfrm>
            <a:off x="1034404" y="1837911"/>
            <a:ext cx="10477542" cy="4299821"/>
            <a:chOff x="285104" y="1891"/>
            <a:chExt cx="10477542" cy="4299821"/>
          </a:xfrm>
        </p:grpSpPr>
        <p:sp>
          <p:nvSpPr>
            <p:cNvPr id="124" name="Google Shape;124;p7"/>
            <p:cNvSpPr/>
            <p:nvPr/>
          </p:nvSpPr>
          <p:spPr>
            <a:xfrm rot="5400000">
              <a:off x="6896610" y="-3119944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7D5CB">
                <a:alpha val="89803"/>
              </a:srgbClr>
            </a:solidFill>
            <a:ln w="9525" cap="flat" cmpd="sng">
              <a:solidFill>
                <a:srgbClr val="F7D5CB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7"/>
            <p:cNvSpPr txBox="1"/>
            <p:nvPr/>
          </p:nvSpPr>
          <p:spPr>
            <a:xfrm>
              <a:off x="3692086" y="116872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TT : Tahun (24)</a:t>
              </a:r>
              <a:endParaRPr/>
            </a:p>
          </p:txBody>
        </p:sp>
        <p:sp>
          <p:nvSpPr>
            <p:cNvPr id="126" name="Google Shape;126;p7"/>
            <p:cNvSpPr/>
            <p:nvPr/>
          </p:nvSpPr>
          <p:spPr>
            <a:xfrm>
              <a:off x="285104" y="1891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08B54"/>
                </a:gs>
                <a:gs pos="50000">
                  <a:srgbClr val="F67A26"/>
                </a:gs>
                <a:gs pos="100000">
                  <a:srgbClr val="E36A1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7"/>
            <p:cNvSpPr txBox="1"/>
            <p:nvPr/>
          </p:nvSpPr>
          <p:spPr>
            <a:xfrm>
              <a:off x="325469" y="42256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1 &amp; 2</a:t>
              </a:r>
              <a:endParaRPr/>
            </a:p>
          </p:txBody>
        </p:sp>
        <p:sp>
          <p:nvSpPr>
            <p:cNvPr id="128" name="Google Shape;128;p7"/>
            <p:cNvSpPr/>
            <p:nvPr/>
          </p:nvSpPr>
          <p:spPr>
            <a:xfrm rot="5400000">
              <a:off x="6896610" y="-2251711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0E0E0">
                <a:alpha val="89803"/>
              </a:srgbClr>
            </a:solidFill>
            <a:ln w="9525" cap="flat" cmpd="sng">
              <a:solidFill>
                <a:srgbClr val="E0E0E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7"/>
            <p:cNvSpPr txBox="1"/>
            <p:nvPr/>
          </p:nvSpPr>
          <p:spPr>
            <a:xfrm>
              <a:off x="3692086" y="985105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rgbClr val="00B0F0"/>
                  </a:solidFill>
                  <a:latin typeface="Avenir"/>
                  <a:ea typeface="Avenir"/>
                  <a:cs typeface="Avenir"/>
                  <a:sym typeface="Avenir"/>
                </a:rPr>
                <a:t>PPP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Kode Pusat UTBK</a:t>
              </a:r>
              <a:endParaRPr/>
            </a:p>
          </p:txBody>
        </p:sp>
        <p:sp>
          <p:nvSpPr>
            <p:cNvPr id="130" name="Google Shape;130;p7"/>
            <p:cNvSpPr/>
            <p:nvPr/>
          </p:nvSpPr>
          <p:spPr>
            <a:xfrm>
              <a:off x="285104" y="870124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7"/>
            <p:cNvSpPr txBox="1"/>
            <p:nvPr/>
          </p:nvSpPr>
          <p:spPr>
            <a:xfrm>
              <a:off x="325469" y="910489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3 - 5</a:t>
              </a:r>
              <a:endParaRPr/>
            </a:p>
          </p:txBody>
        </p:sp>
        <p:sp>
          <p:nvSpPr>
            <p:cNvPr id="132" name="Google Shape;132;p7"/>
            <p:cNvSpPr/>
            <p:nvPr/>
          </p:nvSpPr>
          <p:spPr>
            <a:xfrm rot="5400000">
              <a:off x="6896610" y="-1383477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FE8CA">
                <a:alpha val="89803"/>
              </a:srgbClr>
            </a:solidFill>
            <a:ln w="9525" cap="flat" cmpd="sng">
              <a:solidFill>
                <a:srgbClr val="FFE8CA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7"/>
            <p:cNvSpPr txBox="1"/>
            <p:nvPr/>
          </p:nvSpPr>
          <p:spPr>
            <a:xfrm>
              <a:off x="3692086" y="1853339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X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Kode Subpusat UTBK (</a:t>
              </a: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0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: Pusat UTBK, </a:t>
              </a: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1,2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,…: Subpusat)</a:t>
              </a:r>
              <a:endParaRPr/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285104" y="1738358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C647"/>
                </a:gs>
                <a:gs pos="50000">
                  <a:srgbClr val="FFC600"/>
                </a:gs>
                <a:gs pos="100000">
                  <a:srgbClr val="E3B40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7"/>
            <p:cNvSpPr txBox="1"/>
            <p:nvPr/>
          </p:nvSpPr>
          <p:spPr>
            <a:xfrm>
              <a:off x="325469" y="1778723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6</a:t>
              </a:r>
              <a:endParaRPr/>
            </a:p>
          </p:txBody>
        </p:sp>
        <p:sp>
          <p:nvSpPr>
            <p:cNvPr id="136" name="Google Shape;136;p7"/>
            <p:cNvSpPr/>
            <p:nvPr/>
          </p:nvSpPr>
          <p:spPr>
            <a:xfrm rot="5400000">
              <a:off x="6896610" y="-515244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FDEEF">
                <a:alpha val="89803"/>
              </a:srgbClr>
            </a:solidFill>
            <a:ln w="9525" cap="flat" cmpd="sng">
              <a:solidFill>
                <a:srgbClr val="CFDEEF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 txBox="1"/>
            <p:nvPr/>
          </p:nvSpPr>
          <p:spPr>
            <a:xfrm>
              <a:off x="3692086" y="2721572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SS : Nomor Urut Sesi</a:t>
              </a:r>
              <a:endParaRPr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285104" y="2606591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6EA5DA"/>
                </a:gs>
                <a:gs pos="50000">
                  <a:srgbClr val="529BDA"/>
                </a:gs>
                <a:gs pos="100000">
                  <a:srgbClr val="4188C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7"/>
            <p:cNvSpPr txBox="1"/>
            <p:nvPr/>
          </p:nvSpPr>
          <p:spPr>
            <a:xfrm>
              <a:off x="325469" y="2646956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7 &amp; 8</a:t>
              </a: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 rot="5400000">
              <a:off x="6896610" y="352988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4E2CE">
                <a:alpha val="89803"/>
              </a:srgbClr>
            </a:solidFill>
            <a:ln w="9525" cap="flat" cmpd="sng">
              <a:solidFill>
                <a:srgbClr val="D4E2CE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 txBox="1"/>
            <p:nvPr/>
          </p:nvSpPr>
          <p:spPr>
            <a:xfrm>
              <a:off x="3692086" y="3589804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rgbClr val="FF0000"/>
                  </a:solidFill>
                  <a:latin typeface="Avenir"/>
                  <a:ea typeface="Avenir"/>
                  <a:cs typeface="Avenir"/>
                  <a:sym typeface="Avenir"/>
                </a:rPr>
                <a:t>NNNN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Nomor urut dalam satu sesi</a:t>
              </a:r>
              <a:endParaRPr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285104" y="3474824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7FB75F"/>
                </a:gs>
                <a:gs pos="50000">
                  <a:srgbClr val="6EB141"/>
                </a:gs>
                <a:gs pos="100000">
                  <a:srgbClr val="5FA13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 txBox="1"/>
            <p:nvPr/>
          </p:nvSpPr>
          <p:spPr>
            <a:xfrm>
              <a:off x="325469" y="3515189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9 – 12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PENGELOLAAN RUANG UJIAN</a:t>
            </a:r>
            <a:endParaRPr/>
          </a:p>
        </p:txBody>
      </p:sp>
      <p:sp>
        <p:nvSpPr>
          <p:cNvPr id="149" name="Google Shape;149;p8"/>
          <p:cNvSpPr txBox="1"/>
          <p:nvPr/>
        </p:nvSpPr>
        <p:spPr>
          <a:xfrm>
            <a:off x="404734" y="1117965"/>
            <a:ext cx="11573197" cy="4093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Penetapan sesi, ruang ujian, lokasi dan alamat sesuai dengan yang ditetapkan berdasarkan hasil web survei</a:t>
            </a:r>
            <a:endParaRPr sz="26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514350" marR="0" lvl="0" indent="-5143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Perubahan data sesi, ruang ujian, lokasi,  dan alamat harus dilakukan melalui laman web survei (sebelum pendaftaran UTB-SNBT dibuka)</a:t>
            </a:r>
            <a:endParaRPr/>
          </a:p>
          <a:p>
            <a:pPr marL="514350" marR="0" lvl="0" indent="-5143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Urutan sesi menentukan prioritas</a:t>
            </a: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(</a:t>
            </a:r>
            <a:r>
              <a:rPr lang="en-US" sz="2600" b="0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tidak dapat diubah</a:t>
            </a:r>
            <a:r>
              <a:rPr lang="en-US" sz="2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) :</a:t>
            </a:r>
            <a:endParaRPr sz="26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marR="0" lvl="1" indent="-457200" algn="just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600"/>
              <a:buFont typeface="Arial"/>
              <a:buChar char="•"/>
            </a:pPr>
            <a:r>
              <a:rPr lang="en-US" sz="2600" b="0" i="0" u="none" strike="noStrike" cap="none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Sebuah sesi akan diisi hingga penuh, baru sesi berikutnya digunakan</a:t>
            </a:r>
            <a:endParaRPr sz="2600" b="0" i="0" u="none" strike="noStrike" cap="none">
              <a:solidFill>
                <a:srgbClr val="0000FF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marR="0" lvl="1" indent="-457200" algn="just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600"/>
              <a:buFont typeface="Arial"/>
              <a:buChar char="•"/>
            </a:pPr>
            <a:r>
              <a:rPr lang="en-US" sz="2600" b="0" i="0" u="none" strike="noStrike" cap="none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Dalam sebuah sesi, dibuat prioritas ruang (diatur oleh Pusat UTBK)</a:t>
            </a:r>
            <a:endParaRPr/>
          </a:p>
          <a:p>
            <a:pPr marL="914400" marR="0" lvl="1" indent="-457200" algn="just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600"/>
              <a:buFont typeface="Arial"/>
              <a:buChar char="•"/>
            </a:pPr>
            <a:r>
              <a:rPr lang="en-US" sz="2600" b="0" i="0" u="none" strike="noStrike" cap="none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Sejumlah ruang dalam satu prioritas yang sama akan dialokasikan sampai habis, baru dilanjut dengan sejumlah ruang dengan prioritas berikutnya</a:t>
            </a:r>
            <a:endParaRPr sz="2600" b="0" i="0" u="none" strike="noStrike" cap="none">
              <a:solidFill>
                <a:srgbClr val="0000FF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marR="0" lvl="1" indent="-457200" algn="just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Arial"/>
              <a:buChar char="•"/>
            </a:pPr>
            <a:r>
              <a:rPr lang="en-US" sz="2600" b="0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Pengacakan tempat duduk </a:t>
            </a:r>
            <a:r>
              <a:rPr lang="en-US" sz="2600" b="0" i="0" u="none" strike="noStrike" cap="none">
                <a:solidFill>
                  <a:srgbClr val="0000FF"/>
                </a:solidFill>
                <a:latin typeface="Avenir"/>
                <a:ea typeface="Avenir"/>
                <a:cs typeface="Avenir"/>
                <a:sym typeface="Avenir"/>
              </a:rPr>
              <a:t>dilakukan pada sejumlah ruang dengan prioritas yang sama</a:t>
            </a:r>
            <a:endParaRPr sz="2600" b="0" i="0" u="none" strike="noStrike" cap="none">
              <a:solidFill>
                <a:srgbClr val="0000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SUSUNAN MEJA</a:t>
            </a:r>
            <a:endParaRPr/>
          </a:p>
        </p:txBody>
      </p:sp>
      <p:sp>
        <p:nvSpPr>
          <p:cNvPr id="155" name="Google Shape;155;p9"/>
          <p:cNvSpPr txBox="1"/>
          <p:nvPr/>
        </p:nvSpPr>
        <p:spPr>
          <a:xfrm>
            <a:off x="232388" y="982176"/>
            <a:ext cx="4304854" cy="489364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: 1 ruangan = 20 PC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(Jarak antar PC = 1,5m)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AutoNum type="arabicPeriod"/>
            </a:pP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Susunan Meja UTBK sesuai dengan PC yang tersedia</a:t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AutoNum type="arabicPeriod"/>
            </a:pP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Nomor peserta berurutan dari sisi kiri ke kanan berlanjut ke baris selanjutnya juga dari sisi kanan ke kiri</a:t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Catatan 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Layout ruangan lain menyesuaikan </a:t>
            </a:r>
            <a:endParaRPr/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6" name="Google Shape;15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635" y="1418926"/>
            <a:ext cx="7308777" cy="4111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1204</Words>
  <Application>Microsoft Macintosh PowerPoint</Application>
  <PresentationFormat>Widescreen</PresentationFormat>
  <Paragraphs>147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 Narrow</vt:lpstr>
      <vt:lpstr>Calibri</vt:lpstr>
      <vt:lpstr>Avenir</vt:lpstr>
      <vt:lpstr>Arial</vt:lpstr>
      <vt:lpstr>Custom Design</vt:lpstr>
      <vt:lpstr>PowerPoint Presentation</vt:lpstr>
      <vt:lpstr>PUSAT UTBK &amp; PELAKSANAAN UJIAN</vt:lpstr>
      <vt:lpstr>WAKTU PELAKSANAAN</vt:lpstr>
      <vt:lpstr>WAKTU PELAKSANAAN</vt:lpstr>
      <vt:lpstr>PUSAT UTBK YANG MEMILIKI SUBPUSAT</vt:lpstr>
      <vt:lpstr>TO DO LIST PANITIA PUSAT UTBK PTN</vt:lpstr>
      <vt:lpstr>KODE NOMOR PESERTA</vt:lpstr>
      <vt:lpstr>PENGELOLAAN RUANG UJIAN</vt:lpstr>
      <vt:lpstr>SUSUNAN MEJA</vt:lpstr>
      <vt:lpstr>HAK BANTU PUSAT UTBK UNTUK PESERTA</vt:lpstr>
      <vt:lpstr>BERITA ACARA PELAKSANAAN UJIAN (BAPU)</vt:lpstr>
      <vt:lpstr>TO DO LIST KOORDINATOR PELAKSANA</vt:lpstr>
      <vt:lpstr>TO DO LIST KOORDINATOR TIK</vt:lpstr>
      <vt:lpstr>PERAN PJL</vt:lpstr>
      <vt:lpstr>PERSYARATAN PJR / PENGAWAS</vt:lpstr>
      <vt:lpstr>TO DO LIST PENGAWAS &amp; TEKNISI RUANG</vt:lpstr>
      <vt:lpstr>TO DO LIST PENGAWAS &amp; TEKNISI RUANG</vt:lpstr>
      <vt:lpstr>KEWAJIBAN PESERTA</vt:lpstr>
      <vt:lpstr>LARANGAN BAGI PESERTA</vt:lpstr>
      <vt:lpstr>TO DO LIST PESERTA</vt:lpstr>
      <vt:lpstr>TAHAPAN PELAKSANAAN</vt:lpstr>
      <vt:lpstr>PowerPoint Presentation</vt:lpstr>
      <vt:lpstr>PENANGGUNG JAWAB LOKASI (PJL)</vt:lpstr>
      <vt:lpstr>PENANGGUNG JAWAB RUANG (PJR)</vt:lpstr>
      <vt:lpstr>TUGAS PJR &amp; PENGAWAS</vt:lpstr>
      <vt:lpstr>VERIFIKASI DOKUMEN (Saat Menjelang Ujian)</vt:lpstr>
      <vt:lpstr>PowerPoint Presentation</vt:lpstr>
      <vt:lpstr>TUGAS PJR DAN PENGAWAS</vt:lpstr>
      <vt:lpstr>HAL-HAL YANG PERLU DIPERHATIKAN  (SAAT PELAKSANAAN UJIAN)</vt:lpstr>
      <vt:lpstr>PERMASALAHAN YANG MUNGKIN TERJADI</vt:lpstr>
      <vt:lpstr>PowerPoint Presentation</vt:lpstr>
      <vt:lpstr>TUGAS PJR DAN PENGAWAS</vt:lpstr>
      <vt:lpstr>PROSES KELUAR MASUK UJIAN</vt:lpstr>
      <vt:lpstr>PROSES MASUK RUANG UJIAN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Dyah Pralampitawati</cp:lastModifiedBy>
  <cp:revision>2</cp:revision>
  <dcterms:created xsi:type="dcterms:W3CDTF">2023-11-29T09:43:32Z</dcterms:created>
  <dcterms:modified xsi:type="dcterms:W3CDTF">2024-04-04T09:46:14Z</dcterms:modified>
</cp:coreProperties>
</file>