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12192000" cy="6858000"/>
  <p:notesSz cx="6858000" cy="9144000"/>
  <p:embeddedFontLst>
    <p:embeddedFont>
      <p:font typeface="Arial Narrow" panose="020B0604020202020204" pitchFamily="34" charset="0"/>
      <p:regular r:id="rId21"/>
      <p:bold r:id="rId22"/>
      <p:italic r:id="rId23"/>
      <p:boldItalic r:id="rId24"/>
    </p:embeddedFont>
    <p:embeddedFont>
      <p:font typeface="Avenir" panose="02000503020000020003" pitchFamily="2" charset="0"/>
      <p:regular r:id="rId25"/>
      <p:italic r:id="rId26"/>
    </p:embeddedFont>
    <p:embeddedFont>
      <p:font typeface="Calibri" panose="020F0502020204030204" pitchFamily="34" charset="0"/>
      <p:regular r:id="rId27"/>
      <p:bold r:id="rId28"/>
      <p:italic r:id="rId29"/>
      <p:boldItalic r:id="rId3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31" roundtripDataSignature="AMtx7mgzIql9tI/lCJNDvV/NEpM84Rpsx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74"/>
  </p:normalViewPr>
  <p:slideViewPr>
    <p:cSldViewPr snapToGrid="0">
      <p:cViewPr varScale="1">
        <p:scale>
          <a:sx n="124" d="100"/>
          <a:sy n="124" d="100"/>
        </p:scale>
        <p:origin x="64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29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customschemas.google.com/relationships/presentationmetadata" Target="meta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font" Target="fonts/font10.fntdata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6" name="Google Shape;166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2" name="Google Shape;172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8" name="Google Shape;178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4" name="Google Shape;184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0" name="Google Shape;190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6" name="Google Shape;196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2" name="Google Shape;202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8" name="Google Shape;208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4" name="Google Shape;214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8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95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" name="Google Shape;100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5" name="Google Shape;115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" name="Google Shape;121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" name="Google Shape;127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4" name="Google Shape;154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0" name="Google Shape;160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oogle Shape;16;p2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8965" y="-1"/>
            <a:ext cx="12200965" cy="6852965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Google Shape;17;p20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20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29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2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2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2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30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30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3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3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3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oogle Shape;20;p2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8965" y="-1"/>
            <a:ext cx="12200965" cy="6852965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Google Shape;21;p21"/>
          <p:cNvSpPr txBox="1">
            <a:spLocks noGrp="1"/>
          </p:cNvSpPr>
          <p:nvPr>
            <p:ph type="title"/>
          </p:nvPr>
        </p:nvSpPr>
        <p:spPr>
          <a:xfrm>
            <a:off x="2552700" y="169862"/>
            <a:ext cx="8890000" cy="460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21"/>
          <p:cNvSpPr txBox="1">
            <a:spLocks noGrp="1"/>
          </p:cNvSpPr>
          <p:nvPr>
            <p:ph type="body" idx="1"/>
          </p:nvPr>
        </p:nvSpPr>
        <p:spPr>
          <a:xfrm>
            <a:off x="838200" y="800100"/>
            <a:ext cx="10604500" cy="53768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22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22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2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2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2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23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2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2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4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24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9" name="Google Shape;39;p24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24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1" name="Google Shape;41;p24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2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2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2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2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2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2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2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2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27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27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8" name="Google Shape;58;p2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2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8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28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28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2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2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3" Type="http://schemas.openxmlformats.org/officeDocument/2006/relationships/image" Target="../media/image3.jpg"/><Relationship Id="rId7" Type="http://schemas.openxmlformats.org/officeDocument/2006/relationships/image" Target="../media/image7.jpg"/><Relationship Id="rId12" Type="http://schemas.openxmlformats.org/officeDocument/2006/relationships/image" Target="../media/image1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g"/><Relationship Id="rId11" Type="http://schemas.openxmlformats.org/officeDocument/2006/relationships/image" Target="../media/image11.jpg"/><Relationship Id="rId5" Type="http://schemas.openxmlformats.org/officeDocument/2006/relationships/image" Target="../media/image5.jpg"/><Relationship Id="rId10" Type="http://schemas.openxmlformats.org/officeDocument/2006/relationships/image" Target="../media/image10.jpg"/><Relationship Id="rId4" Type="http://schemas.openxmlformats.org/officeDocument/2006/relationships/image" Target="../media/image4.jpg"/><Relationship Id="rId9" Type="http://schemas.openxmlformats.org/officeDocument/2006/relationships/image" Target="../media/image9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 txBox="1"/>
          <p:nvPr/>
        </p:nvSpPr>
        <p:spPr>
          <a:xfrm>
            <a:off x="1411875" y="1016633"/>
            <a:ext cx="10165200" cy="23198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venir"/>
              <a:buNone/>
            </a:pPr>
            <a:r>
              <a:rPr lang="en-US" sz="4400" b="1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PETUNJUK TEKNIS PELAKSANAAN TUGAS</a:t>
            </a:r>
            <a:endParaRPr/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venir"/>
              <a:buNone/>
            </a:pPr>
            <a:r>
              <a:rPr lang="en-US" sz="4400" b="1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UTBK SNBT TAHUN 2024</a:t>
            </a:r>
            <a:endParaRPr sz="4400" b="1" i="0" u="none" strike="noStrike" cap="none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85" name="Google Shape;85;p1"/>
          <p:cNvSpPr txBox="1"/>
          <p:nvPr/>
        </p:nvSpPr>
        <p:spPr>
          <a:xfrm>
            <a:off x="1411875" y="3449591"/>
            <a:ext cx="5419200" cy="6308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en-US" sz="2800" b="1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April 2024</a:t>
            </a:r>
            <a:endParaRPr/>
          </a:p>
        </p:txBody>
      </p:sp>
      <p:sp>
        <p:nvSpPr>
          <p:cNvPr id="86" name="Google Shape;86;p1"/>
          <p:cNvSpPr txBox="1">
            <a:spLocks noGrp="1"/>
          </p:cNvSpPr>
          <p:nvPr>
            <p:ph type="sldNum" idx="4294967295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1</a:t>
            </a:fld>
            <a:endParaRPr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10"/>
          <p:cNvSpPr txBox="1">
            <a:spLocks noGrp="1"/>
          </p:cNvSpPr>
          <p:nvPr>
            <p:ph type="title"/>
          </p:nvPr>
        </p:nvSpPr>
        <p:spPr>
          <a:xfrm>
            <a:off x="2552700" y="169862"/>
            <a:ext cx="8890000" cy="460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 Narrow"/>
              <a:buNone/>
            </a:pPr>
            <a:r>
              <a:rPr lang="en-US" sz="4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TO DO LIST PANITIA PUSAT UTBK PTN</a:t>
            </a:r>
            <a:endParaRPr/>
          </a:p>
        </p:txBody>
      </p:sp>
      <p:pic>
        <p:nvPicPr>
          <p:cNvPr id="169" name="Google Shape;169;p1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75138" y="718778"/>
            <a:ext cx="11632512" cy="552962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11"/>
          <p:cNvSpPr txBox="1">
            <a:spLocks noGrp="1"/>
          </p:cNvSpPr>
          <p:nvPr>
            <p:ph type="title"/>
          </p:nvPr>
        </p:nvSpPr>
        <p:spPr>
          <a:xfrm>
            <a:off x="2552700" y="169862"/>
            <a:ext cx="8890000" cy="460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 Narrow"/>
              <a:buNone/>
            </a:pPr>
            <a:r>
              <a:rPr lang="en-US" sz="36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TO DO LIST KOORDINATOR PELAKSANA</a:t>
            </a:r>
            <a:endParaRPr/>
          </a:p>
        </p:txBody>
      </p:sp>
      <p:pic>
        <p:nvPicPr>
          <p:cNvPr id="175" name="Google Shape;175;p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54015" y="684238"/>
            <a:ext cx="8669216" cy="612292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12"/>
          <p:cNvSpPr txBox="1">
            <a:spLocks noGrp="1"/>
          </p:cNvSpPr>
          <p:nvPr>
            <p:ph type="title"/>
          </p:nvPr>
        </p:nvSpPr>
        <p:spPr>
          <a:xfrm>
            <a:off x="2552700" y="169862"/>
            <a:ext cx="8890000" cy="460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 Narrow"/>
              <a:buNone/>
            </a:pPr>
            <a:r>
              <a:rPr lang="en-US" sz="36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TO DO LIST KOORDINATOR TIK</a:t>
            </a:r>
            <a:endParaRPr/>
          </a:p>
        </p:txBody>
      </p:sp>
      <p:pic>
        <p:nvPicPr>
          <p:cNvPr id="181" name="Google Shape;181;p1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72131" y="747016"/>
            <a:ext cx="10332718" cy="552021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13"/>
          <p:cNvSpPr txBox="1">
            <a:spLocks noGrp="1"/>
          </p:cNvSpPr>
          <p:nvPr>
            <p:ph type="title"/>
          </p:nvPr>
        </p:nvSpPr>
        <p:spPr>
          <a:xfrm>
            <a:off x="2552700" y="169862"/>
            <a:ext cx="8890000" cy="460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 Narrow"/>
              <a:buNone/>
            </a:pPr>
            <a:r>
              <a:rPr lang="en-US" sz="36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TO DO LIST PENGAWAS &amp; TEKNISI RUANG</a:t>
            </a:r>
            <a:endParaRPr/>
          </a:p>
        </p:txBody>
      </p:sp>
      <p:pic>
        <p:nvPicPr>
          <p:cNvPr id="187" name="Google Shape;187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71255" y="710271"/>
            <a:ext cx="9976206" cy="550741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14"/>
          <p:cNvSpPr txBox="1">
            <a:spLocks noGrp="1"/>
          </p:cNvSpPr>
          <p:nvPr>
            <p:ph type="title"/>
          </p:nvPr>
        </p:nvSpPr>
        <p:spPr>
          <a:xfrm>
            <a:off x="2552700" y="169862"/>
            <a:ext cx="8890000" cy="460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 Narrow"/>
              <a:buNone/>
            </a:pPr>
            <a:r>
              <a:rPr lang="en-US" sz="36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TO DO LIST PENGAWAS &amp; TEKNISI RUANG</a:t>
            </a:r>
            <a:endParaRPr/>
          </a:p>
        </p:txBody>
      </p:sp>
      <p:pic>
        <p:nvPicPr>
          <p:cNvPr id="193" name="Google Shape;193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284858" y="679834"/>
            <a:ext cx="7772400" cy="549833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15"/>
          <p:cNvSpPr txBox="1">
            <a:spLocks noGrp="1"/>
          </p:cNvSpPr>
          <p:nvPr>
            <p:ph type="title"/>
          </p:nvPr>
        </p:nvSpPr>
        <p:spPr>
          <a:xfrm>
            <a:off x="2552700" y="169862"/>
            <a:ext cx="8890000" cy="460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 Narrow"/>
              <a:buNone/>
            </a:pPr>
            <a:r>
              <a:rPr lang="en-US" sz="36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TO DO LIST PESERTA</a:t>
            </a:r>
            <a:endParaRPr/>
          </a:p>
        </p:txBody>
      </p:sp>
      <p:pic>
        <p:nvPicPr>
          <p:cNvPr id="199" name="Google Shape;199;p1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75259" y="762000"/>
            <a:ext cx="9181725" cy="55578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16"/>
          <p:cNvSpPr txBox="1">
            <a:spLocks noGrp="1"/>
          </p:cNvSpPr>
          <p:nvPr>
            <p:ph type="title"/>
          </p:nvPr>
        </p:nvSpPr>
        <p:spPr>
          <a:xfrm>
            <a:off x="2868625" y="160742"/>
            <a:ext cx="8889900" cy="77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60"/>
              <a:buFont typeface="Arial Narrow"/>
              <a:buNone/>
            </a:pPr>
            <a:r>
              <a:rPr lang="en-US" sz="3160" b="1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HAL-HAL YANG PERLU DIPERHATIKAN </a:t>
            </a:r>
            <a:br>
              <a:rPr lang="en-US" sz="3160" b="1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</a:br>
            <a:r>
              <a:rPr lang="en-US" sz="3160" b="1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(SAAT PELAKSANAAN UJIAN)</a:t>
            </a:r>
            <a:endParaRPr sz="3160"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205" name="Google Shape;205;p16"/>
          <p:cNvSpPr txBox="1"/>
          <p:nvPr/>
        </p:nvSpPr>
        <p:spPr>
          <a:xfrm>
            <a:off x="1257325" y="1647799"/>
            <a:ext cx="10501200" cy="298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514350" marR="0" lvl="0" indent="-5143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AutoNum type="arabicPeriod"/>
            </a:pPr>
            <a:r>
              <a:rPr lang="en-US" sz="2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Kemungkinan kerja sama antar peserta dengan menggunakan kode-kode tertentu.</a:t>
            </a:r>
            <a:endParaRPr/>
          </a:p>
          <a:p>
            <a:pPr marL="514350" marR="0" lvl="0" indent="-51435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AutoNum type="arabicPeriod"/>
            </a:pPr>
            <a:r>
              <a:rPr lang="en-US" sz="2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Peralatan yang  mungkin digunakan untuk melakukan kecurangan (kamera, alat rekam, alat komunikasi dsb).</a:t>
            </a:r>
            <a:endParaRPr/>
          </a:p>
          <a:p>
            <a:pPr marL="514350" marR="0" lvl="0" indent="-51435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AutoNum type="arabicPeriod"/>
            </a:pPr>
            <a:r>
              <a:rPr lang="en-US" sz="2800" b="1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PENGAWAS TIDAK BOLEH </a:t>
            </a:r>
            <a:r>
              <a:rPr lang="en-US" sz="2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menggunakan HP di dalam ruang ujian. </a:t>
            </a:r>
            <a:endParaRPr sz="2800" b="0" i="0" u="none" strike="noStrike" cap="none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17"/>
          <p:cNvSpPr txBox="1">
            <a:spLocks noGrp="1"/>
          </p:cNvSpPr>
          <p:nvPr>
            <p:ph type="title"/>
          </p:nvPr>
        </p:nvSpPr>
        <p:spPr>
          <a:xfrm>
            <a:off x="2552700" y="169862"/>
            <a:ext cx="8890000" cy="460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 Narrow"/>
              <a:buNone/>
            </a:pPr>
            <a:r>
              <a:rPr lang="en-US" sz="36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PERMASALAHAN YANG MUNGKIN TERJADI</a:t>
            </a:r>
            <a:endParaRPr sz="3600"/>
          </a:p>
        </p:txBody>
      </p:sp>
      <p:pic>
        <p:nvPicPr>
          <p:cNvPr id="211" name="Google Shape;211;p1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55895" y="709306"/>
            <a:ext cx="11080210" cy="54393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18"/>
          <p:cNvSpPr txBox="1"/>
          <p:nvPr/>
        </p:nvSpPr>
        <p:spPr>
          <a:xfrm>
            <a:off x="3515839" y="2505670"/>
            <a:ext cx="5160322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TERIMA KASIH</a:t>
            </a:r>
            <a:endParaRPr sz="28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"/>
          <p:cNvSpPr txBox="1">
            <a:spLocks noGrp="1"/>
          </p:cNvSpPr>
          <p:nvPr>
            <p:ph type="title"/>
          </p:nvPr>
        </p:nvSpPr>
        <p:spPr>
          <a:xfrm>
            <a:off x="2552700" y="169862"/>
            <a:ext cx="8890000" cy="460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venir"/>
              <a:buNone/>
            </a:pPr>
            <a:r>
              <a:rPr lang="en-US" sz="3600" b="1" dirty="0">
                <a:latin typeface="Avenir"/>
                <a:ea typeface="Avenir"/>
                <a:cs typeface="Avenir"/>
                <a:sym typeface="Avenir"/>
              </a:rPr>
              <a:t>STRUKTUR PUSAT UTBK PTN</a:t>
            </a:r>
            <a:endParaRPr sz="3600" dirty="0"/>
          </a:p>
        </p:txBody>
      </p:sp>
      <p:sp>
        <p:nvSpPr>
          <p:cNvPr id="92" name="Google Shape;92;p2"/>
          <p:cNvSpPr txBox="1">
            <a:spLocks noGrp="1"/>
          </p:cNvSpPr>
          <p:nvPr>
            <p:ph type="body" idx="1"/>
          </p:nvPr>
        </p:nvSpPr>
        <p:spPr>
          <a:xfrm>
            <a:off x="1506071" y="1107403"/>
            <a:ext cx="10133701" cy="49276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 sz="2000" b="1"/>
              <a:t>Pengarah / Penanggung Jawab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 sz="2000" b="1"/>
              <a:t>Ketua</a:t>
            </a:r>
            <a:endParaRPr sz="2000" b="1"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 sz="2000" b="1"/>
              <a:t>Wakil Ketua (Jika diperlukan)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 sz="2000" b="1"/>
              <a:t>Sekretaris</a:t>
            </a:r>
            <a:endParaRPr sz="2000" b="1"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 sz="2000" b="1"/>
              <a:t>Pengelola Keuangan</a:t>
            </a:r>
            <a:endParaRPr sz="2000" b="1"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 sz="2000" b="1"/>
              <a:t>Koordinator TIK</a:t>
            </a:r>
            <a:endParaRPr/>
          </a:p>
          <a:p>
            <a:pPr marL="585788" lvl="0" indent="-212725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 sz="2000"/>
              <a:t>Admin Server</a:t>
            </a:r>
            <a:endParaRPr/>
          </a:p>
          <a:p>
            <a:pPr marL="585788" lvl="0" indent="-212725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 sz="2000"/>
              <a:t>Teknisi Ruang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 sz="2000" b="1"/>
              <a:t>Koordinator Pelaksana</a:t>
            </a:r>
            <a:endParaRPr sz="2000" b="1"/>
          </a:p>
          <a:p>
            <a:pPr marL="585788" lvl="0" indent="-212725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 sz="2000"/>
              <a:t>Penanggung Jawab Lokasi</a:t>
            </a:r>
            <a:endParaRPr/>
          </a:p>
          <a:p>
            <a:pPr marL="585788" lvl="0" indent="-212725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 sz="2000"/>
              <a:t>Pengawas</a:t>
            </a:r>
            <a:endParaRPr sz="20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3"/>
          <p:cNvSpPr txBox="1">
            <a:spLocks noGrp="1"/>
          </p:cNvSpPr>
          <p:nvPr>
            <p:ph type="body" idx="1"/>
          </p:nvPr>
        </p:nvSpPr>
        <p:spPr>
          <a:xfrm>
            <a:off x="763791" y="2130014"/>
            <a:ext cx="10875981" cy="39050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>
                <a:latin typeface="Avenir"/>
                <a:ea typeface="Avenir"/>
                <a:cs typeface="Avenir"/>
                <a:sym typeface="Avenir"/>
              </a:rPr>
              <a:t>Prosedur </a:t>
            </a:r>
            <a:r>
              <a:rPr lang="en-US"/>
              <a:t>Teknis dan </a:t>
            </a:r>
            <a:r>
              <a:rPr lang="en-US">
                <a:latin typeface="Avenir"/>
                <a:ea typeface="Avenir"/>
                <a:cs typeface="Avenir"/>
                <a:sym typeface="Avenir"/>
              </a:rPr>
              <a:t>Petunjuk Teknis (Juknis) Pelaksanaan Tugas ini adalah rujukan teknis bagi Panitia yang bertugas pada UTBK SNBT SNPMB 2024 terkait dengan pelaksanaan tugas dari masing-masing, agar tujuan dari pelaksanaan UTBK SNBT SNPMB 2024 dapat terealisasi.</a:t>
            </a:r>
            <a:endParaRPr>
              <a:latin typeface="Avenir"/>
              <a:ea typeface="Avenir"/>
              <a:cs typeface="Avenir"/>
              <a:sym typeface="Avenir"/>
            </a:endParaRPr>
          </a:p>
          <a:p>
            <a:pPr marL="22860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</a:pPr>
            <a:endParaRPr sz="40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4"/>
          <p:cNvSpPr txBox="1"/>
          <p:nvPr/>
        </p:nvSpPr>
        <p:spPr>
          <a:xfrm>
            <a:off x="1362219" y="1683074"/>
            <a:ext cx="3085544" cy="14773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venir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Petunjuk Teknis Pelaksanaan Tugas serta Prosedur Teknis Aplikasi yang tertuang dalam Panduan-panduan teknis dapat diakses pada Knowledge Based UTBK SNBT</a:t>
            </a:r>
            <a:endParaRPr sz="1800" b="0" i="0" u="none" strike="noStrike" cap="none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pic>
        <p:nvPicPr>
          <p:cNvPr id="103" name="Google Shape;103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094273" y="1569210"/>
            <a:ext cx="1204879" cy="170505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Google Shape;104;p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797584" y="1597056"/>
            <a:ext cx="1204879" cy="170505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Google Shape;105;p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500895" y="1597056"/>
            <a:ext cx="1204879" cy="170505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6" name="Google Shape;106;p4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204205" y="1583626"/>
            <a:ext cx="1204879" cy="170505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" name="Google Shape;107;p4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4907515" y="1569210"/>
            <a:ext cx="1204879" cy="170505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" name="Google Shape;108;p4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10094273" y="3443414"/>
            <a:ext cx="1204879" cy="170505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" name="Google Shape;109;p4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8797583" y="3428998"/>
            <a:ext cx="1204879" cy="170505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" name="Google Shape;110;p4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7500893" y="3428999"/>
            <a:ext cx="1204879" cy="170505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" name="Google Shape;111;p4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6204203" y="3429000"/>
            <a:ext cx="1204879" cy="170505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" name="Google Shape;112;p4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4907515" y="3428998"/>
            <a:ext cx="1204879" cy="170505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5"/>
          <p:cNvSpPr txBox="1">
            <a:spLocks noGrp="1"/>
          </p:cNvSpPr>
          <p:nvPr>
            <p:ph type="title"/>
          </p:nvPr>
        </p:nvSpPr>
        <p:spPr>
          <a:xfrm>
            <a:off x="892746" y="732829"/>
            <a:ext cx="10875982" cy="10579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venir"/>
              <a:buNone/>
            </a:pPr>
            <a:r>
              <a:rPr lang="en-US" sz="2800" b="1">
                <a:latin typeface="Avenir"/>
                <a:ea typeface="Avenir"/>
                <a:cs typeface="Avenir"/>
                <a:sym typeface="Avenir"/>
              </a:rPr>
              <a:t>Aspek Penting dalam Pelaksanaan Tugas di Pusat UTBK</a:t>
            </a:r>
            <a:endParaRPr/>
          </a:p>
        </p:txBody>
      </p:sp>
      <p:sp>
        <p:nvSpPr>
          <p:cNvPr id="118" name="Google Shape;118;p5"/>
          <p:cNvSpPr txBox="1">
            <a:spLocks noGrp="1"/>
          </p:cNvSpPr>
          <p:nvPr>
            <p:ph type="body" idx="1"/>
          </p:nvPr>
        </p:nvSpPr>
        <p:spPr>
          <a:xfrm>
            <a:off x="763791" y="1728926"/>
            <a:ext cx="10875981" cy="43962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sz="2400">
                <a:latin typeface="Avenir"/>
                <a:ea typeface="Avenir"/>
                <a:cs typeface="Avenir"/>
                <a:sym typeface="Avenir"/>
              </a:rPr>
              <a:t>Proses bisnis pelaksanaan ujian mensuport sistem ujian berbasis komputer, sehingga perlu dipastikan diperhatikan dan dikuasai </a:t>
            </a:r>
            <a:r>
              <a:rPr lang="en-US" sz="2400" b="1">
                <a:latin typeface="Avenir"/>
                <a:ea typeface="Avenir"/>
                <a:cs typeface="Avenir"/>
                <a:sym typeface="Avenir"/>
              </a:rPr>
              <a:t>Prosedur Pelaksanaan yang tertuang dalam POB</a:t>
            </a:r>
            <a:r>
              <a:rPr lang="en-US" sz="2400">
                <a:latin typeface="Avenir"/>
                <a:ea typeface="Avenir"/>
                <a:cs typeface="Avenir"/>
                <a:sym typeface="Avenir"/>
              </a:rPr>
              <a:t> serta </a:t>
            </a:r>
            <a:r>
              <a:rPr lang="en-US" sz="2400" b="1">
                <a:latin typeface="Avenir"/>
                <a:ea typeface="Avenir"/>
                <a:cs typeface="Avenir"/>
                <a:sym typeface="Avenir"/>
              </a:rPr>
              <a:t>Prosedur Teknis Aplikasi yang tertuang dalam Panduan-panduan teknis terkait Dashboard dan Aplikasi Ujian.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sz="2400">
                <a:latin typeface="Avenir"/>
                <a:ea typeface="Avenir"/>
                <a:cs typeface="Avenir"/>
                <a:sym typeface="Avenir"/>
              </a:rPr>
              <a:t>Transformasi sistem ujian dari dan tata kelola pelaksanaan ujian memerlukan pendalaman dari Pusat UTBK untuk memastikan pelaksanaan dan informasi krusial dapat berjalan sebagaimana mestinya.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sz="2400">
                <a:latin typeface="Avenir"/>
                <a:ea typeface="Avenir"/>
                <a:cs typeface="Avenir"/>
                <a:sym typeface="Avenir"/>
              </a:rPr>
              <a:t>Troubleshooting pada saat terjadi kendala teknis perlu mengikuti mekanisme dan prosedur ada.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sz="2400">
                <a:latin typeface="Avenir"/>
                <a:ea typeface="Avenir"/>
                <a:cs typeface="Avenir"/>
                <a:sym typeface="Avenir"/>
              </a:rPr>
              <a:t>Prosedur di Pusat UTBK dalam Pengambilan keputusan pada saat terjadi force majour.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 sz="2400">
              <a:latin typeface="Avenir"/>
              <a:ea typeface="Avenir"/>
              <a:cs typeface="Avenir"/>
              <a:sym typeface="Avenir"/>
            </a:endParaRPr>
          </a:p>
          <a:p>
            <a:pPr marL="228600" lvl="0" indent="-76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 sz="2400">
              <a:latin typeface="Avenir"/>
              <a:ea typeface="Avenir"/>
              <a:cs typeface="Avenir"/>
              <a:sym typeface="Avenir"/>
            </a:endParaRPr>
          </a:p>
          <a:p>
            <a:pPr marL="228600" lvl="0" indent="-76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 sz="2400"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6"/>
          <p:cNvSpPr txBox="1">
            <a:spLocks noGrp="1"/>
          </p:cNvSpPr>
          <p:nvPr>
            <p:ph type="title"/>
          </p:nvPr>
        </p:nvSpPr>
        <p:spPr>
          <a:xfrm>
            <a:off x="2552700" y="169862"/>
            <a:ext cx="8890000" cy="460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 Narrow"/>
              <a:buNone/>
            </a:pPr>
            <a:r>
              <a:rPr lang="en-US" sz="4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PUSAT UTBK &amp; PELAKSANAAN UJIAN</a:t>
            </a:r>
            <a:endParaRPr/>
          </a:p>
        </p:txBody>
      </p:sp>
      <p:pic>
        <p:nvPicPr>
          <p:cNvPr id="124" name="Google Shape;124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06988" y="959143"/>
            <a:ext cx="11836329" cy="544165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7"/>
          <p:cNvSpPr txBox="1">
            <a:spLocks noGrp="1"/>
          </p:cNvSpPr>
          <p:nvPr>
            <p:ph type="title"/>
          </p:nvPr>
        </p:nvSpPr>
        <p:spPr>
          <a:xfrm>
            <a:off x="2552700" y="169862"/>
            <a:ext cx="8890000" cy="460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 Narrow"/>
              <a:buNone/>
            </a:pPr>
            <a:r>
              <a:rPr lang="en-US" sz="4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KODE NOMOR PESERTA</a:t>
            </a:r>
            <a:endParaRPr/>
          </a:p>
        </p:txBody>
      </p:sp>
      <p:sp>
        <p:nvSpPr>
          <p:cNvPr id="130" name="Google Shape;130;p7"/>
          <p:cNvSpPr txBox="1"/>
          <p:nvPr/>
        </p:nvSpPr>
        <p:spPr>
          <a:xfrm>
            <a:off x="1070588" y="974246"/>
            <a:ext cx="9092503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NOMOR PESERTA: 12 DIGIT 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STRUKTUR NOMOR PESERTA: TT-</a:t>
            </a:r>
            <a:r>
              <a:rPr lang="en-US" sz="2800" b="1" i="0" u="none" strike="noStrike" cap="none">
                <a:solidFill>
                  <a:srgbClr val="00B0F0"/>
                </a:solidFill>
                <a:latin typeface="Avenir"/>
                <a:ea typeface="Avenir"/>
                <a:cs typeface="Avenir"/>
                <a:sym typeface="Avenir"/>
              </a:rPr>
              <a:t>PPP</a:t>
            </a:r>
            <a:r>
              <a:rPr lang="en-US" sz="2800" b="1" i="0" u="none" strike="noStrike" cap="none">
                <a:solidFill>
                  <a:schemeClr val="accent2"/>
                </a:solidFill>
                <a:latin typeface="Avenir"/>
                <a:ea typeface="Avenir"/>
                <a:cs typeface="Avenir"/>
                <a:sym typeface="Avenir"/>
              </a:rPr>
              <a:t>X</a:t>
            </a:r>
            <a:r>
              <a:rPr lang="en-US" sz="2800" b="1" i="0" u="none" strike="noStrike" cap="none">
                <a:solidFill>
                  <a:srgbClr val="FF0000"/>
                </a:solidFill>
                <a:latin typeface="Avenir"/>
                <a:ea typeface="Avenir"/>
                <a:cs typeface="Avenir"/>
                <a:sym typeface="Avenir"/>
              </a:rPr>
              <a:t>-</a:t>
            </a:r>
            <a:r>
              <a:rPr lang="en-US" sz="2800" b="1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SS</a:t>
            </a:r>
            <a:r>
              <a:rPr lang="en-US" sz="2800" b="1" i="0" u="none" strike="noStrike" cap="none">
                <a:solidFill>
                  <a:srgbClr val="FF0000"/>
                </a:solidFill>
                <a:latin typeface="Avenir"/>
                <a:ea typeface="Avenir"/>
                <a:cs typeface="Avenir"/>
                <a:sym typeface="Avenir"/>
              </a:rPr>
              <a:t>NNNN</a:t>
            </a:r>
            <a:endParaRPr sz="2400" b="0" i="0" u="none" strike="noStrike" cap="none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grpSp>
        <p:nvGrpSpPr>
          <p:cNvPr id="131" name="Google Shape;131;p7"/>
          <p:cNvGrpSpPr/>
          <p:nvPr/>
        </p:nvGrpSpPr>
        <p:grpSpPr>
          <a:xfrm>
            <a:off x="1034404" y="1837911"/>
            <a:ext cx="10477542" cy="4299821"/>
            <a:chOff x="285104" y="1891"/>
            <a:chExt cx="10477542" cy="4299821"/>
          </a:xfrm>
        </p:grpSpPr>
        <p:sp>
          <p:nvSpPr>
            <p:cNvPr id="132" name="Google Shape;132;p7"/>
            <p:cNvSpPr/>
            <p:nvPr/>
          </p:nvSpPr>
          <p:spPr>
            <a:xfrm rot="5400000">
              <a:off x="6896610" y="-3119944"/>
              <a:ext cx="661511" cy="707056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rgbClr val="F7D5CB">
                <a:alpha val="89803"/>
              </a:srgbClr>
            </a:solidFill>
            <a:ln w="9525" cap="flat" cmpd="sng">
              <a:solidFill>
                <a:srgbClr val="F7D5CB">
                  <a:alpha val="89803"/>
                </a:srgb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133;p7"/>
            <p:cNvSpPr txBox="1"/>
            <p:nvPr/>
          </p:nvSpPr>
          <p:spPr>
            <a:xfrm>
              <a:off x="3692086" y="116872"/>
              <a:ext cx="7038268" cy="59692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47650" tIns="123825" rIns="247650" bIns="123825" anchor="ctr" anchorCtr="0">
              <a:noAutofit/>
            </a:bodyPr>
            <a:lstStyle/>
            <a:p>
              <a:pPr marL="228600" marR="0" lvl="1" indent="-22860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Avenir"/>
                <a:buChar char="•"/>
              </a:pPr>
              <a:r>
                <a:rPr lang="en-US" sz="2000" b="1" i="0" u="none" strike="noStrike" cap="none">
                  <a:solidFill>
                    <a:schemeClr val="dk1"/>
                  </a:solidFill>
                  <a:latin typeface="Avenir"/>
                  <a:ea typeface="Avenir"/>
                  <a:cs typeface="Avenir"/>
                  <a:sym typeface="Avenir"/>
                </a:rPr>
                <a:t>TT : Tahun (24)</a:t>
              </a:r>
              <a:endParaRPr/>
            </a:p>
          </p:txBody>
        </p:sp>
        <p:sp>
          <p:nvSpPr>
            <p:cNvPr id="134" name="Google Shape;134;p7"/>
            <p:cNvSpPr/>
            <p:nvPr/>
          </p:nvSpPr>
          <p:spPr>
            <a:xfrm>
              <a:off x="285104" y="1891"/>
              <a:ext cx="3406980" cy="826888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F08B54"/>
                </a:gs>
                <a:gs pos="50000">
                  <a:srgbClr val="F67A26"/>
                </a:gs>
                <a:gs pos="100000">
                  <a:srgbClr val="E36A18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135;p7"/>
            <p:cNvSpPr txBox="1"/>
            <p:nvPr/>
          </p:nvSpPr>
          <p:spPr>
            <a:xfrm>
              <a:off x="325469" y="42256"/>
              <a:ext cx="3326250" cy="74615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37150" tIns="68575" rIns="137150" bIns="685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3600"/>
                <a:buFont typeface="Avenir"/>
                <a:buNone/>
              </a:pPr>
              <a:r>
                <a:rPr lang="en-US" sz="3600" b="1" i="0" u="none" strike="noStrike" cap="none">
                  <a:solidFill>
                    <a:schemeClr val="lt1"/>
                  </a:solidFill>
                  <a:latin typeface="Avenir"/>
                  <a:ea typeface="Avenir"/>
                  <a:cs typeface="Avenir"/>
                  <a:sym typeface="Avenir"/>
                </a:rPr>
                <a:t>DIGIT 1 &amp; 2</a:t>
              </a:r>
              <a:endParaRPr/>
            </a:p>
          </p:txBody>
        </p:sp>
        <p:sp>
          <p:nvSpPr>
            <p:cNvPr id="136" name="Google Shape;136;p7"/>
            <p:cNvSpPr/>
            <p:nvPr/>
          </p:nvSpPr>
          <p:spPr>
            <a:xfrm rot="5400000">
              <a:off x="6896610" y="-2251711"/>
              <a:ext cx="661511" cy="707056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rgbClr val="E0E0E0">
                <a:alpha val="89803"/>
              </a:srgbClr>
            </a:solidFill>
            <a:ln w="9525" cap="flat" cmpd="sng">
              <a:solidFill>
                <a:srgbClr val="E0E0E0">
                  <a:alpha val="89803"/>
                </a:srgb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137;p7"/>
            <p:cNvSpPr txBox="1"/>
            <p:nvPr/>
          </p:nvSpPr>
          <p:spPr>
            <a:xfrm>
              <a:off x="3692086" y="985105"/>
              <a:ext cx="7038268" cy="59692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47650" tIns="123825" rIns="247650" bIns="123825" anchor="ctr" anchorCtr="0">
              <a:noAutofit/>
            </a:bodyPr>
            <a:lstStyle/>
            <a:p>
              <a:pPr marL="228600" marR="0" lvl="1" indent="-22860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B0F0"/>
                </a:buClr>
                <a:buSzPts val="2000"/>
                <a:buFont typeface="Avenir"/>
                <a:buChar char="•"/>
              </a:pPr>
              <a:r>
                <a:rPr lang="en-US" sz="2000" b="1" i="0" u="none" strike="noStrike" cap="none">
                  <a:solidFill>
                    <a:srgbClr val="00B0F0"/>
                  </a:solidFill>
                  <a:latin typeface="Avenir"/>
                  <a:ea typeface="Avenir"/>
                  <a:cs typeface="Avenir"/>
                  <a:sym typeface="Avenir"/>
                </a:rPr>
                <a:t>PPP</a:t>
              </a:r>
              <a:r>
                <a:rPr lang="en-US" sz="2000" b="1" i="0" u="none" strike="noStrike" cap="none">
                  <a:solidFill>
                    <a:schemeClr val="dk1"/>
                  </a:solidFill>
                  <a:latin typeface="Avenir"/>
                  <a:ea typeface="Avenir"/>
                  <a:cs typeface="Avenir"/>
                  <a:sym typeface="Avenir"/>
                </a:rPr>
                <a:t> : Kode Pusat UTBK</a:t>
              </a:r>
              <a:endParaRPr/>
            </a:p>
          </p:txBody>
        </p:sp>
        <p:sp>
          <p:nvSpPr>
            <p:cNvPr id="138" name="Google Shape;138;p7"/>
            <p:cNvSpPr/>
            <p:nvPr/>
          </p:nvSpPr>
          <p:spPr>
            <a:xfrm>
              <a:off x="285104" y="870124"/>
              <a:ext cx="3406980" cy="826888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AFAFAF"/>
                </a:gs>
                <a:gs pos="50000">
                  <a:schemeClr val="accent3"/>
                </a:gs>
                <a:gs pos="100000">
                  <a:srgbClr val="919191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139;p7"/>
            <p:cNvSpPr txBox="1"/>
            <p:nvPr/>
          </p:nvSpPr>
          <p:spPr>
            <a:xfrm>
              <a:off x="325469" y="910489"/>
              <a:ext cx="3326250" cy="74615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37150" tIns="68575" rIns="137150" bIns="685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3600"/>
                <a:buFont typeface="Avenir"/>
                <a:buNone/>
              </a:pPr>
              <a:r>
                <a:rPr lang="en-US" sz="3600" b="1" i="0" u="none" strike="noStrike" cap="none">
                  <a:solidFill>
                    <a:schemeClr val="lt1"/>
                  </a:solidFill>
                  <a:latin typeface="Avenir"/>
                  <a:ea typeface="Avenir"/>
                  <a:cs typeface="Avenir"/>
                  <a:sym typeface="Avenir"/>
                </a:rPr>
                <a:t>DIGIT 3 - 5</a:t>
              </a:r>
              <a:endParaRPr/>
            </a:p>
          </p:txBody>
        </p:sp>
        <p:sp>
          <p:nvSpPr>
            <p:cNvPr id="140" name="Google Shape;140;p7"/>
            <p:cNvSpPr/>
            <p:nvPr/>
          </p:nvSpPr>
          <p:spPr>
            <a:xfrm rot="5400000">
              <a:off x="6896610" y="-1383477"/>
              <a:ext cx="661511" cy="707056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rgbClr val="FFE8CA">
                <a:alpha val="89803"/>
              </a:srgbClr>
            </a:solidFill>
            <a:ln w="9525" cap="flat" cmpd="sng">
              <a:solidFill>
                <a:srgbClr val="FFE8CA">
                  <a:alpha val="89803"/>
                </a:srgb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141;p7"/>
            <p:cNvSpPr txBox="1"/>
            <p:nvPr/>
          </p:nvSpPr>
          <p:spPr>
            <a:xfrm>
              <a:off x="3692086" y="1853339"/>
              <a:ext cx="7038268" cy="59692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47650" tIns="123825" rIns="247650" bIns="123825" anchor="ctr" anchorCtr="0">
              <a:noAutofit/>
            </a:bodyPr>
            <a:lstStyle/>
            <a:p>
              <a:pPr marL="228600" marR="0" lvl="1" indent="-22860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2"/>
                </a:buClr>
                <a:buSzPts val="2000"/>
                <a:buFont typeface="Avenir"/>
                <a:buChar char="•"/>
              </a:pPr>
              <a:r>
                <a:rPr lang="en-US" sz="2000" b="1" i="0" u="none" strike="noStrike" cap="none">
                  <a:solidFill>
                    <a:schemeClr val="accent2"/>
                  </a:solidFill>
                  <a:latin typeface="Avenir"/>
                  <a:ea typeface="Avenir"/>
                  <a:cs typeface="Avenir"/>
                  <a:sym typeface="Avenir"/>
                </a:rPr>
                <a:t>X</a:t>
              </a:r>
              <a:r>
                <a:rPr lang="en-US" sz="2000" b="1" i="0" u="none" strike="noStrike" cap="none">
                  <a:solidFill>
                    <a:schemeClr val="dk1"/>
                  </a:solidFill>
                  <a:latin typeface="Avenir"/>
                  <a:ea typeface="Avenir"/>
                  <a:cs typeface="Avenir"/>
                  <a:sym typeface="Avenir"/>
                </a:rPr>
                <a:t> : Kode Subpusat UTBK (</a:t>
              </a:r>
              <a:r>
                <a:rPr lang="en-US" sz="2000" b="1" i="0" u="none" strike="noStrike" cap="none">
                  <a:solidFill>
                    <a:schemeClr val="accent2"/>
                  </a:solidFill>
                  <a:latin typeface="Avenir"/>
                  <a:ea typeface="Avenir"/>
                  <a:cs typeface="Avenir"/>
                  <a:sym typeface="Avenir"/>
                </a:rPr>
                <a:t>0</a:t>
              </a:r>
              <a:r>
                <a:rPr lang="en-US" sz="2000" b="1" i="0" u="none" strike="noStrike" cap="none">
                  <a:solidFill>
                    <a:schemeClr val="dk1"/>
                  </a:solidFill>
                  <a:latin typeface="Avenir"/>
                  <a:ea typeface="Avenir"/>
                  <a:cs typeface="Avenir"/>
                  <a:sym typeface="Avenir"/>
                </a:rPr>
                <a:t>: Pusat UTBK, </a:t>
              </a:r>
              <a:r>
                <a:rPr lang="en-US" sz="2000" b="1" i="0" u="none" strike="noStrike" cap="none">
                  <a:solidFill>
                    <a:schemeClr val="accent2"/>
                  </a:solidFill>
                  <a:latin typeface="Avenir"/>
                  <a:ea typeface="Avenir"/>
                  <a:cs typeface="Avenir"/>
                  <a:sym typeface="Avenir"/>
                </a:rPr>
                <a:t>1,2</a:t>
              </a:r>
              <a:r>
                <a:rPr lang="en-US" sz="2000" b="1" i="0" u="none" strike="noStrike" cap="none">
                  <a:solidFill>
                    <a:schemeClr val="dk1"/>
                  </a:solidFill>
                  <a:latin typeface="Avenir"/>
                  <a:ea typeface="Avenir"/>
                  <a:cs typeface="Avenir"/>
                  <a:sym typeface="Avenir"/>
                </a:rPr>
                <a:t>,…: Subpusat)</a:t>
              </a:r>
              <a:endParaRPr/>
            </a:p>
          </p:txBody>
        </p:sp>
        <p:sp>
          <p:nvSpPr>
            <p:cNvPr id="142" name="Google Shape;142;p7"/>
            <p:cNvSpPr/>
            <p:nvPr/>
          </p:nvSpPr>
          <p:spPr>
            <a:xfrm>
              <a:off x="285104" y="1738358"/>
              <a:ext cx="3406980" cy="826888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FFC647"/>
                </a:gs>
                <a:gs pos="50000">
                  <a:srgbClr val="FFC600"/>
                </a:gs>
                <a:gs pos="100000">
                  <a:srgbClr val="E3B400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143;p7"/>
            <p:cNvSpPr txBox="1"/>
            <p:nvPr/>
          </p:nvSpPr>
          <p:spPr>
            <a:xfrm>
              <a:off x="325469" y="1778723"/>
              <a:ext cx="3326250" cy="74615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37150" tIns="68575" rIns="137150" bIns="685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3600"/>
                <a:buFont typeface="Avenir"/>
                <a:buNone/>
              </a:pPr>
              <a:r>
                <a:rPr lang="en-US" sz="3600" b="1" i="0" u="none" strike="noStrike" cap="none">
                  <a:solidFill>
                    <a:schemeClr val="lt1"/>
                  </a:solidFill>
                  <a:latin typeface="Avenir"/>
                  <a:ea typeface="Avenir"/>
                  <a:cs typeface="Avenir"/>
                  <a:sym typeface="Avenir"/>
                </a:rPr>
                <a:t>DIGIT 6</a:t>
              </a:r>
              <a:endParaRPr/>
            </a:p>
          </p:txBody>
        </p:sp>
        <p:sp>
          <p:nvSpPr>
            <p:cNvPr id="144" name="Google Shape;144;p7"/>
            <p:cNvSpPr/>
            <p:nvPr/>
          </p:nvSpPr>
          <p:spPr>
            <a:xfrm rot="5400000">
              <a:off x="6896610" y="-515244"/>
              <a:ext cx="661511" cy="707056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rgbClr val="CFDEEF">
                <a:alpha val="89803"/>
              </a:srgbClr>
            </a:solidFill>
            <a:ln w="9525" cap="flat" cmpd="sng">
              <a:solidFill>
                <a:srgbClr val="CFDEEF">
                  <a:alpha val="89803"/>
                </a:srgb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145;p7"/>
            <p:cNvSpPr txBox="1"/>
            <p:nvPr/>
          </p:nvSpPr>
          <p:spPr>
            <a:xfrm>
              <a:off x="3692086" y="2721572"/>
              <a:ext cx="7038268" cy="59692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47650" tIns="123825" rIns="247650" bIns="123825" anchor="ctr" anchorCtr="0">
              <a:noAutofit/>
            </a:bodyPr>
            <a:lstStyle/>
            <a:p>
              <a:pPr marL="228600" marR="0" lvl="1" indent="-22860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Avenir"/>
                <a:buChar char="•"/>
              </a:pPr>
              <a:r>
                <a:rPr lang="en-US" sz="2000" b="1" i="0" u="none" strike="noStrike" cap="none">
                  <a:solidFill>
                    <a:schemeClr val="dk1"/>
                  </a:solidFill>
                  <a:latin typeface="Avenir"/>
                  <a:ea typeface="Avenir"/>
                  <a:cs typeface="Avenir"/>
                  <a:sym typeface="Avenir"/>
                </a:rPr>
                <a:t>SS : Nomor Urut Sesi</a:t>
              </a:r>
              <a:endParaRPr sz="2000" b="1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endParaRPr>
            </a:p>
          </p:txBody>
        </p:sp>
        <p:sp>
          <p:nvSpPr>
            <p:cNvPr id="146" name="Google Shape;146;p7"/>
            <p:cNvSpPr/>
            <p:nvPr/>
          </p:nvSpPr>
          <p:spPr>
            <a:xfrm>
              <a:off x="285104" y="2606591"/>
              <a:ext cx="3406980" cy="826888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6EA5DA"/>
                </a:gs>
                <a:gs pos="50000">
                  <a:srgbClr val="529BDA"/>
                </a:gs>
                <a:gs pos="100000">
                  <a:srgbClr val="4188C8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147;p7"/>
            <p:cNvSpPr txBox="1"/>
            <p:nvPr/>
          </p:nvSpPr>
          <p:spPr>
            <a:xfrm>
              <a:off x="325469" y="2646956"/>
              <a:ext cx="3326250" cy="74615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37150" tIns="68575" rIns="137150" bIns="685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3600"/>
                <a:buFont typeface="Avenir"/>
                <a:buNone/>
              </a:pPr>
              <a:r>
                <a:rPr lang="en-US" sz="3600" b="1" i="0" u="none" strike="noStrike" cap="none">
                  <a:solidFill>
                    <a:schemeClr val="lt1"/>
                  </a:solidFill>
                  <a:latin typeface="Avenir"/>
                  <a:ea typeface="Avenir"/>
                  <a:cs typeface="Avenir"/>
                  <a:sym typeface="Avenir"/>
                </a:rPr>
                <a:t>DIGIT 7 &amp; 8</a:t>
              </a:r>
              <a:endParaRPr/>
            </a:p>
          </p:txBody>
        </p:sp>
        <p:sp>
          <p:nvSpPr>
            <p:cNvPr id="148" name="Google Shape;148;p7"/>
            <p:cNvSpPr/>
            <p:nvPr/>
          </p:nvSpPr>
          <p:spPr>
            <a:xfrm rot="5400000">
              <a:off x="6896610" y="352988"/>
              <a:ext cx="661511" cy="707056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rgbClr val="D4E2CE">
                <a:alpha val="89803"/>
              </a:srgbClr>
            </a:solidFill>
            <a:ln w="9525" cap="flat" cmpd="sng">
              <a:solidFill>
                <a:srgbClr val="D4E2CE">
                  <a:alpha val="89803"/>
                </a:srgb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149;p7"/>
            <p:cNvSpPr txBox="1"/>
            <p:nvPr/>
          </p:nvSpPr>
          <p:spPr>
            <a:xfrm>
              <a:off x="3692086" y="3589804"/>
              <a:ext cx="7038268" cy="59692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47650" tIns="123825" rIns="247650" bIns="123825" anchor="ctr" anchorCtr="0">
              <a:noAutofit/>
            </a:bodyPr>
            <a:lstStyle/>
            <a:p>
              <a:pPr marL="228600" marR="0" lvl="1" indent="-22860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ts val="2000"/>
                <a:buFont typeface="Avenir"/>
                <a:buChar char="•"/>
              </a:pPr>
              <a:r>
                <a:rPr lang="en-US" sz="2000" b="1" i="0" u="none" strike="noStrike" cap="none">
                  <a:solidFill>
                    <a:srgbClr val="FF0000"/>
                  </a:solidFill>
                  <a:latin typeface="Avenir"/>
                  <a:ea typeface="Avenir"/>
                  <a:cs typeface="Avenir"/>
                  <a:sym typeface="Avenir"/>
                </a:rPr>
                <a:t>NNNN</a:t>
              </a:r>
              <a:r>
                <a:rPr lang="en-US" sz="2000" b="1" i="0" u="none" strike="noStrike" cap="none">
                  <a:solidFill>
                    <a:schemeClr val="dk1"/>
                  </a:solidFill>
                  <a:latin typeface="Avenir"/>
                  <a:ea typeface="Avenir"/>
                  <a:cs typeface="Avenir"/>
                  <a:sym typeface="Avenir"/>
                </a:rPr>
                <a:t> : Nomor urut dalam satu sesi</a:t>
              </a:r>
              <a:endParaRPr sz="2000" b="1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endParaRPr>
            </a:p>
          </p:txBody>
        </p:sp>
        <p:sp>
          <p:nvSpPr>
            <p:cNvPr id="150" name="Google Shape;150;p7"/>
            <p:cNvSpPr/>
            <p:nvPr/>
          </p:nvSpPr>
          <p:spPr>
            <a:xfrm>
              <a:off x="285104" y="3474824"/>
              <a:ext cx="3406980" cy="826888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7FB75F"/>
                </a:gs>
                <a:gs pos="50000">
                  <a:srgbClr val="6EB141"/>
                </a:gs>
                <a:gs pos="100000">
                  <a:srgbClr val="5FA134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151;p7"/>
            <p:cNvSpPr txBox="1"/>
            <p:nvPr/>
          </p:nvSpPr>
          <p:spPr>
            <a:xfrm>
              <a:off x="325469" y="3515189"/>
              <a:ext cx="3326250" cy="74615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37150" tIns="68575" rIns="137150" bIns="685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3600"/>
                <a:buFont typeface="Avenir"/>
                <a:buNone/>
              </a:pPr>
              <a:r>
                <a:rPr lang="en-US" sz="3600" b="1" i="0" u="none" strike="noStrike" cap="none">
                  <a:solidFill>
                    <a:schemeClr val="lt1"/>
                  </a:solidFill>
                  <a:latin typeface="Avenir"/>
                  <a:ea typeface="Avenir"/>
                  <a:cs typeface="Avenir"/>
                  <a:sym typeface="Avenir"/>
                </a:rPr>
                <a:t>DIGIT 9 – 12</a:t>
              </a:r>
              <a:endParaRPr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8"/>
          <p:cNvSpPr txBox="1">
            <a:spLocks noGrp="1"/>
          </p:cNvSpPr>
          <p:nvPr>
            <p:ph type="title"/>
          </p:nvPr>
        </p:nvSpPr>
        <p:spPr>
          <a:xfrm>
            <a:off x="2552700" y="169862"/>
            <a:ext cx="8890000" cy="460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 Narrow"/>
              <a:buNone/>
            </a:pPr>
            <a:r>
              <a:rPr lang="en-US" sz="4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WAKTU PELAKSANAAN</a:t>
            </a:r>
            <a:endParaRPr/>
          </a:p>
        </p:txBody>
      </p:sp>
      <p:pic>
        <p:nvPicPr>
          <p:cNvPr id="157" name="Google Shape;157;p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793631" y="690377"/>
            <a:ext cx="8750055" cy="556974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9"/>
          <p:cNvSpPr txBox="1">
            <a:spLocks noGrp="1"/>
          </p:cNvSpPr>
          <p:nvPr>
            <p:ph type="title"/>
          </p:nvPr>
        </p:nvSpPr>
        <p:spPr>
          <a:xfrm>
            <a:off x="2552700" y="169862"/>
            <a:ext cx="8890000" cy="460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 Narrow"/>
              <a:buNone/>
            </a:pPr>
            <a:r>
              <a:rPr lang="en-US" sz="4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WAKTU PELAKSANAAN</a:t>
            </a:r>
            <a:endParaRPr/>
          </a:p>
        </p:txBody>
      </p:sp>
      <p:pic>
        <p:nvPicPr>
          <p:cNvPr id="163" name="Google Shape;163;p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705633" y="750277"/>
            <a:ext cx="8972873" cy="547467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364</Words>
  <Application>Microsoft Macintosh PowerPoint</Application>
  <PresentationFormat>Widescreen</PresentationFormat>
  <Paragraphs>52</Paragraphs>
  <Slides>18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3" baseType="lpstr">
      <vt:lpstr>Arial Narrow</vt:lpstr>
      <vt:lpstr>Calibri</vt:lpstr>
      <vt:lpstr>Avenir</vt:lpstr>
      <vt:lpstr>Arial</vt:lpstr>
      <vt:lpstr>Custom Design</vt:lpstr>
      <vt:lpstr>PowerPoint Presentation</vt:lpstr>
      <vt:lpstr>STRUKTUR PUSAT UTBK PTN</vt:lpstr>
      <vt:lpstr>PowerPoint Presentation</vt:lpstr>
      <vt:lpstr>PowerPoint Presentation</vt:lpstr>
      <vt:lpstr>Aspek Penting dalam Pelaksanaan Tugas di Pusat UTBK</vt:lpstr>
      <vt:lpstr>PUSAT UTBK &amp; PELAKSANAAN UJIAN</vt:lpstr>
      <vt:lpstr>KODE NOMOR PESERTA</vt:lpstr>
      <vt:lpstr>WAKTU PELAKSANAAN</vt:lpstr>
      <vt:lpstr>WAKTU PELAKSANAAN</vt:lpstr>
      <vt:lpstr>TO DO LIST PANITIA PUSAT UTBK PTN</vt:lpstr>
      <vt:lpstr>TO DO LIST KOORDINATOR PELAKSANA</vt:lpstr>
      <vt:lpstr>TO DO LIST KOORDINATOR TIK</vt:lpstr>
      <vt:lpstr>TO DO LIST PENGAWAS &amp; TEKNISI RUANG</vt:lpstr>
      <vt:lpstr>TO DO LIST PENGAWAS &amp; TEKNISI RUANG</vt:lpstr>
      <vt:lpstr>TO DO LIST PESERTA</vt:lpstr>
      <vt:lpstr>HAL-HAL YANG PERLU DIPERHATIKAN  (SAAT PELAKSANAAN UJIAN)</vt:lpstr>
      <vt:lpstr>PERMASALAHAN YANG MUNGKIN TERJADI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Dyah Pralampitawati</cp:lastModifiedBy>
  <cp:revision>1</cp:revision>
  <dcterms:created xsi:type="dcterms:W3CDTF">2023-11-29T09:43:32Z</dcterms:created>
  <dcterms:modified xsi:type="dcterms:W3CDTF">2024-04-04T09:29:53Z</dcterms:modified>
</cp:coreProperties>
</file>