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94" r:id="rId39"/>
    <p:sldId id="295" r:id="rId40"/>
  </p:sldIdLst>
  <p:sldSz cx="12192000" cy="6858000"/>
  <p:notesSz cx="6858000" cy="9144000"/>
  <p:embeddedFontLst>
    <p:embeddedFont>
      <p:font typeface="Avenir" panose="02000503020000020003" pitchFamily="2" charset="0"/>
      <p:regular r:id="rId42"/>
      <p:italic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Courier" panose="02070309020205020404" pitchFamily="49" charset="0"/>
      <p:regular r:id="rId48"/>
      <p:bold r:id="rId49"/>
      <p:italic r:id="rId50"/>
      <p:boldItalic r:id="rId51"/>
    </p:embeddedFont>
    <p:embeddedFont>
      <p:font typeface="Roboto" panose="02000000000000000000" pitchFamily="2" charset="0"/>
      <p:regular r:id="rId52"/>
      <p:bold r:id="rId53"/>
      <p:italic r:id="rId54"/>
      <p:boldItalic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6" roundtripDataSignature="AMtx7mghuyMxgX08Lkz44/v0nok8HiUO+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customschemas.google.com/relationships/presentationmetadata" Target="meta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c86037e5a3_0_1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87" name="Google Shape;187;g2c86037e5a3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c86037e5a3_0_19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95" name="Google Shape;195;g2c86037e5a3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c86037e5a3_0_20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06" name="Google Shape;206;g2c86037e5a3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2c86037e5a3_0_2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17" name="Google Shape;217;g2c86037e5a3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2c86037e5a3_0_2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27" name="Google Shape;227;g2c86037e5a3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c86037e5a3_0_1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33" name="Google Shape;233;g2c86037e5a3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39" name="Google Shape;2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2c86037e5a3_0_2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45" name="Google Shape;245;g2c86037e5a3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c86037e5a3_0_2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51" name="Google Shape;251;g2c86037e5a3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c86037e5a3_0_2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59" name="Google Shape;259;g2c86037e5a3_0_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70" name="Google Shape;27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76" name="Google Shape;27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c86037e5a3_0_2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83" name="Google Shape;283;g2c86037e5a3_0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c86037e5a3_0_2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97" name="Google Shape;297;g2c86037e5a3_0_2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c86037e5a3_0_2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11" name="Google Shape;311;g2c86037e5a3_0_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19" name="Google Shape;31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c86037e5a3_0_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25" name="Google Shape;325;g2c86037e5a3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31" name="Google Shape;33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2c86037e5a3_0_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42" name="Google Shape;342;g2c86037e5a3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2c86037e5a3_0_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54" name="Google Shape;354;g2c86037e5a3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c86037e5a3_0_3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7" name="Google Shape;97;g2c86037e5a3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2c86037e5a3_0_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63" name="Google Shape;363;g2c86037e5a3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2c86037e5a3_0_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78" name="Google Shape;378;g2c86037e5a3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2c86037e5a3_0_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90" name="Google Shape;390;g2c86037e5a3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2c86037e5a3_0_9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96" name="Google Shape;396;g2c86037e5a3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08" name="Google Shape;40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14" name="Google Shape;41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2c86037e5a3_0_10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22" name="Google Shape;422;g2c86037e5a3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2c86037e5a3_0_1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33" name="Google Shape;433;g2c86037e5a3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2c86037e5a3_0_1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41" name="Google Shape;441;g2c86037e5a3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49" name="Google Shape;44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c86037e5a3_0_70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38" name="Google Shape;138;g2c86037e5a3_0_7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43" name="Google Shape;1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51" name="Google Shape;15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c86037e5a3_0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57" name="Google Shape;157;g2c86037e5a3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2c86037e5a3_0_1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67" name="Google Shape;167;g2c86037e5a3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c86037e5a3_0_1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76" name="Google Shape;176;g2c86037e5a3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ctrTitle"/>
          </p:nvPr>
        </p:nvSpPr>
        <p:spPr>
          <a:xfrm>
            <a:off x="2205317" y="2086983"/>
            <a:ext cx="9542033" cy="1422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  <a:defRPr sz="4800" b="1">
                <a:latin typeface="Avenir"/>
                <a:ea typeface="Avenir"/>
                <a:cs typeface="Avenir"/>
                <a:sym typeface="Aveni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subTitle" idx="1"/>
          </p:nvPr>
        </p:nvSpPr>
        <p:spPr>
          <a:xfrm>
            <a:off x="2205316" y="3602038"/>
            <a:ext cx="9542033" cy="840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Avenir"/>
                <a:ea typeface="Avenir"/>
                <a:cs typeface="Avenir"/>
                <a:sym typeface="Avenir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8" name="Google Shape;18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965" y="5035"/>
            <a:ext cx="12200965" cy="6852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8"/>
          <p:cNvSpPr txBox="1">
            <a:spLocks noGrp="1"/>
          </p:cNvSpPr>
          <p:nvPr>
            <p:ph type="title"/>
          </p:nvPr>
        </p:nvSpPr>
        <p:spPr>
          <a:xfrm>
            <a:off x="763792" y="117699"/>
            <a:ext cx="10875982" cy="872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  <a:defRPr b="1">
                <a:latin typeface="Avenir"/>
                <a:ea typeface="Avenir"/>
                <a:cs typeface="Avenir"/>
                <a:sym typeface="Aveni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8"/>
          <p:cNvSpPr txBox="1">
            <a:spLocks noGrp="1"/>
          </p:cNvSpPr>
          <p:nvPr>
            <p:ph type="body" idx="1"/>
          </p:nvPr>
        </p:nvSpPr>
        <p:spPr>
          <a:xfrm>
            <a:off x="763791" y="1107403"/>
            <a:ext cx="10875981" cy="492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" name="Google Shape;22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965" y="25400"/>
            <a:ext cx="12200965" cy="6852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035"/>
            <a:ext cx="12200965" cy="685296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>
            <a:spLocks noGrp="1"/>
          </p:cNvSpPr>
          <p:nvPr>
            <p:ph type="ctrTitle"/>
          </p:nvPr>
        </p:nvSpPr>
        <p:spPr>
          <a:xfrm>
            <a:off x="429546" y="2690792"/>
            <a:ext cx="8977925" cy="137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venir"/>
              <a:buNone/>
            </a:pPr>
            <a:r>
              <a:rPr lang="en-ID" sz="3300"/>
              <a:t>PANDUAN PENGGUNAAN </a:t>
            </a:r>
            <a:br>
              <a:rPr lang="en-ID" sz="3300"/>
            </a:br>
            <a:r>
              <a:rPr lang="en-ID" sz="3300"/>
              <a:t>DASHBOARD UTBK SNBT SNPMB 2024</a:t>
            </a:r>
            <a:br>
              <a:rPr lang="en-ID" sz="3300"/>
            </a:br>
            <a:r>
              <a:rPr lang="en-ID" sz="3300"/>
              <a:t>(KOORDINATOR TIK)</a:t>
            </a:r>
            <a:endParaRPr sz="3300"/>
          </a:p>
        </p:txBody>
      </p:sp>
      <p:sp>
        <p:nvSpPr>
          <p:cNvPr id="86" name="Google Shape;86;p1"/>
          <p:cNvSpPr txBox="1">
            <a:spLocks noGrp="1"/>
          </p:cNvSpPr>
          <p:nvPr>
            <p:ph type="subTitle" idx="1"/>
          </p:nvPr>
        </p:nvSpPr>
        <p:spPr>
          <a:xfrm>
            <a:off x="429546" y="4185036"/>
            <a:ext cx="2344651" cy="539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ID" b="1"/>
              <a:t>4 April 2024</a:t>
            </a:r>
            <a:endParaRPr b="1"/>
          </a:p>
        </p:txBody>
      </p:sp>
      <p:sp>
        <p:nvSpPr>
          <p:cNvPr id="87" name="Google Shape;87;p1"/>
          <p:cNvSpPr txBox="1"/>
          <p:nvPr/>
        </p:nvSpPr>
        <p:spPr>
          <a:xfrm>
            <a:off x="429546" y="1499279"/>
            <a:ext cx="8838439" cy="539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ID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Workshop Sistem UTBK SNBT Tahun 2024</a:t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429546" y="4824928"/>
            <a:ext cx="6296718" cy="613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8108"/>
              <a:buFont typeface="Arial"/>
              <a:buNone/>
            </a:pPr>
            <a:r>
              <a:rPr lang="en-ID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Tim Pengembang dan Pelaksanaan UTBK SNBT 2024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g2c86037e5a3_0_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3538" y="730725"/>
            <a:ext cx="9984926" cy="3775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g2c86037e5a3_0_166"/>
          <p:cNvSpPr txBox="1">
            <a:spLocks noGrp="1"/>
          </p:cNvSpPr>
          <p:nvPr>
            <p:ph type="body" idx="1"/>
          </p:nvPr>
        </p:nvSpPr>
        <p:spPr>
          <a:xfrm>
            <a:off x="1361862" y="4991800"/>
            <a:ext cx="9468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anda berhasil melakukan registrasi, lanjutkan dan klik tombol </a:t>
            </a: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“Login”</a:t>
            </a:r>
            <a:endParaRPr sz="2400" b="1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91" name="Google Shape;191;g2c86037e5a3_0_166"/>
          <p:cNvSpPr/>
          <p:nvPr/>
        </p:nvSpPr>
        <p:spPr>
          <a:xfrm>
            <a:off x="5382450" y="3319850"/>
            <a:ext cx="1427100" cy="10116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2" name="Google Shape;192;g2c86037e5a3_0_166"/>
          <p:cNvCxnSpPr>
            <a:stCxn id="190" idx="0"/>
            <a:endCxn id="191" idx="2"/>
          </p:cNvCxnSpPr>
          <p:nvPr/>
        </p:nvCxnSpPr>
        <p:spPr>
          <a:xfrm rot="10800000">
            <a:off x="6096012" y="4331500"/>
            <a:ext cx="0" cy="6603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g2c86037e5a3_0_1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350" y="739225"/>
            <a:ext cx="8522500" cy="380212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g2c86037e5a3_0_198"/>
          <p:cNvSpPr txBox="1">
            <a:spLocks noGrp="1"/>
          </p:cNvSpPr>
          <p:nvPr>
            <p:ph type="body" idx="1"/>
          </p:nvPr>
        </p:nvSpPr>
        <p:spPr>
          <a:xfrm>
            <a:off x="877100" y="4923750"/>
            <a:ext cx="9468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ini adalah kode aktivasi yang dikirimkan pada akun bot dengan cara :/aktivasi …………… (masukkan kode aktivasi)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99" name="Google Shape;199;g2c86037e5a3_0_198"/>
          <p:cNvSpPr/>
          <p:nvPr/>
        </p:nvSpPr>
        <p:spPr>
          <a:xfrm>
            <a:off x="5281275" y="2614300"/>
            <a:ext cx="1369200" cy="642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0" name="Google Shape;200;g2c86037e5a3_0_198"/>
          <p:cNvCxnSpPr>
            <a:stCxn id="198" idx="0"/>
            <a:endCxn id="199" idx="2"/>
          </p:cNvCxnSpPr>
          <p:nvPr/>
        </p:nvCxnSpPr>
        <p:spPr>
          <a:xfrm rot="10800000" flipH="1">
            <a:off x="5611250" y="3256650"/>
            <a:ext cx="354600" cy="16671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1" name="Google Shape;201;g2c86037e5a3_0_198"/>
          <p:cNvSpPr/>
          <p:nvPr/>
        </p:nvSpPr>
        <p:spPr>
          <a:xfrm>
            <a:off x="3416100" y="946400"/>
            <a:ext cx="4993800" cy="1596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g2c86037e5a3_0_198"/>
          <p:cNvSpPr txBox="1">
            <a:spLocks noGrp="1"/>
          </p:cNvSpPr>
          <p:nvPr>
            <p:ph type="body" idx="1"/>
          </p:nvPr>
        </p:nvSpPr>
        <p:spPr>
          <a:xfrm>
            <a:off x="8524674" y="2542700"/>
            <a:ext cx="3578700" cy="13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ikuti</a:t>
            </a:r>
            <a:r>
              <a:rPr lang="en-ID" sz="18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panduan</a:t>
            </a:r>
            <a:r>
              <a:rPr lang="en-ID" sz="1800" dirty="0"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cari</a:t>
            </a:r>
            <a:r>
              <a:rPr lang="en-ID" sz="18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akun</a:t>
            </a:r>
            <a:r>
              <a:rPr lang="en-ID" sz="1800" dirty="0">
                <a:latin typeface="Courier"/>
                <a:ea typeface="Courier"/>
                <a:cs typeface="Courier"/>
                <a:sym typeface="Courier"/>
              </a:rPr>
              <a:t> @</a:t>
            </a: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utbk_snpmb_bot</a:t>
            </a:r>
            <a:r>
              <a:rPr lang="en-ID" sz="1800" dirty="0">
                <a:latin typeface="Courier"/>
                <a:ea typeface="Courier"/>
                <a:cs typeface="Courier"/>
                <a:sym typeface="Courier"/>
              </a:rPr>
              <a:t>, dan </a:t>
            </a: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kirim</a:t>
            </a:r>
            <a:r>
              <a:rPr lang="en-ID" sz="18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perintah</a:t>
            </a:r>
            <a:r>
              <a:rPr lang="en-ID" sz="18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aktivasi</a:t>
            </a:r>
            <a:r>
              <a:rPr lang="en-ID" sz="1800" dirty="0">
                <a:latin typeface="Courier"/>
                <a:ea typeface="Courier"/>
                <a:cs typeface="Courier"/>
                <a:sym typeface="Courier"/>
              </a:rPr>
              <a:t> yang </a:t>
            </a: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tertera</a:t>
            </a:r>
            <a:r>
              <a:rPr lang="en-ID" sz="1800" dirty="0">
                <a:latin typeface="Courier"/>
                <a:ea typeface="Courier"/>
                <a:cs typeface="Courier"/>
                <a:sym typeface="Courier"/>
              </a:rPr>
              <a:t>  </a:t>
            </a:r>
            <a:endParaRPr sz="1800" dirty="0">
              <a:latin typeface="Courier"/>
              <a:ea typeface="Courier"/>
              <a:cs typeface="Courier"/>
              <a:sym typeface="Courier"/>
            </a:endParaRPr>
          </a:p>
        </p:txBody>
      </p:sp>
      <p:cxnSp>
        <p:nvCxnSpPr>
          <p:cNvPr id="203" name="Google Shape;203;g2c86037e5a3_0_198"/>
          <p:cNvCxnSpPr>
            <a:cxnSpLocks/>
            <a:stCxn id="202" idx="0"/>
            <a:endCxn id="201" idx="3"/>
          </p:cNvCxnSpPr>
          <p:nvPr/>
        </p:nvCxnSpPr>
        <p:spPr>
          <a:xfrm flipH="1" flipV="1">
            <a:off x="8409900" y="1744550"/>
            <a:ext cx="1904124" cy="79815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g2c86037e5a3_0_2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375" y="730700"/>
            <a:ext cx="8770749" cy="425292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g2c86037e5a3_0_204"/>
          <p:cNvSpPr txBox="1">
            <a:spLocks noGrp="1"/>
          </p:cNvSpPr>
          <p:nvPr>
            <p:ph type="body" idx="1"/>
          </p:nvPr>
        </p:nvSpPr>
        <p:spPr>
          <a:xfrm>
            <a:off x="8233350" y="960675"/>
            <a:ext cx="44094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lengkapi</a:t>
            </a:r>
            <a:r>
              <a:rPr lang="en-ID" sz="1800" dirty="0">
                <a:latin typeface="Courier"/>
                <a:ea typeface="Courier"/>
                <a:cs typeface="Courier"/>
                <a:sym typeface="Courier"/>
              </a:rPr>
              <a:t> data </a:t>
            </a:r>
            <a:r>
              <a:rPr lang="en-ID" sz="1800" dirty="0" err="1">
                <a:latin typeface="Courier"/>
                <a:ea typeface="Courier"/>
                <a:cs typeface="Courier"/>
                <a:sym typeface="Courier"/>
              </a:rPr>
              <a:t>verifikasi</a:t>
            </a:r>
            <a:endParaRPr sz="1800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10" name="Google Shape;210;g2c86037e5a3_0_204"/>
          <p:cNvSpPr/>
          <p:nvPr/>
        </p:nvSpPr>
        <p:spPr>
          <a:xfrm>
            <a:off x="459550" y="2231275"/>
            <a:ext cx="5058000" cy="1638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1" name="Google Shape;211;g2c86037e5a3_0_204"/>
          <p:cNvCxnSpPr>
            <a:stCxn id="209" idx="2"/>
            <a:endCxn id="210" idx="3"/>
          </p:cNvCxnSpPr>
          <p:nvPr/>
        </p:nvCxnSpPr>
        <p:spPr>
          <a:xfrm flipH="1">
            <a:off x="5517450" y="1602975"/>
            <a:ext cx="4920600" cy="14475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57150" dist="19050" dir="5400000" algn="bl" rotWithShape="0">
              <a:srgbClr val="000000"/>
            </a:outerShdw>
          </a:effectLst>
        </p:spPr>
      </p:cxnSp>
      <p:sp>
        <p:nvSpPr>
          <p:cNvPr id="212" name="Google Shape;212;g2c86037e5a3_0_204"/>
          <p:cNvSpPr/>
          <p:nvPr/>
        </p:nvSpPr>
        <p:spPr>
          <a:xfrm>
            <a:off x="1326325" y="3991000"/>
            <a:ext cx="2041500" cy="465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3" name="Google Shape;213;g2c86037e5a3_0_204"/>
          <p:cNvCxnSpPr>
            <a:stCxn id="214" idx="0"/>
            <a:endCxn id="212" idx="2"/>
          </p:cNvCxnSpPr>
          <p:nvPr/>
        </p:nvCxnSpPr>
        <p:spPr>
          <a:xfrm rot="10800000">
            <a:off x="2347175" y="4456225"/>
            <a:ext cx="827400" cy="9261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57150" dist="19050" dir="5400000" algn="bl" rotWithShape="0">
              <a:srgbClr val="000000"/>
            </a:outerShdw>
          </a:effectLst>
        </p:spPr>
      </p:cxnSp>
      <p:sp>
        <p:nvSpPr>
          <p:cNvPr id="214" name="Google Shape;214;g2c86037e5a3_0_204"/>
          <p:cNvSpPr txBox="1">
            <a:spLocks noGrp="1"/>
          </p:cNvSpPr>
          <p:nvPr>
            <p:ph type="body" idx="1"/>
          </p:nvPr>
        </p:nvSpPr>
        <p:spPr>
          <a:xfrm>
            <a:off x="969875" y="5382325"/>
            <a:ext cx="44094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klik tombol 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“Kirim Data Verifikasi”</a:t>
            </a:r>
            <a:endParaRPr sz="2400" b="1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g2c86037e5a3_0_2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5250" y="747700"/>
            <a:ext cx="8241500" cy="3786625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g2c86037e5a3_0_210"/>
          <p:cNvSpPr txBox="1">
            <a:spLocks noGrp="1"/>
          </p:cNvSpPr>
          <p:nvPr>
            <p:ph type="body" idx="1"/>
          </p:nvPr>
        </p:nvSpPr>
        <p:spPr>
          <a:xfrm>
            <a:off x="2734800" y="4719975"/>
            <a:ext cx="6722400" cy="12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pada proses selanjutnya KorTIK dapat melakukan </a:t>
            </a: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Login</a:t>
            </a: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 setelah data yang diregistrasikan telah di verifikasi oleh admin pusat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21" name="Google Shape;221;g2c86037e5a3_0_210"/>
          <p:cNvSpPr/>
          <p:nvPr/>
        </p:nvSpPr>
        <p:spPr>
          <a:xfrm>
            <a:off x="2143475" y="3520850"/>
            <a:ext cx="1266900" cy="4668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2" name="Google Shape;222;g2c86037e5a3_0_210"/>
          <p:cNvCxnSpPr>
            <a:stCxn id="220" idx="0"/>
            <a:endCxn id="221" idx="3"/>
          </p:cNvCxnSpPr>
          <p:nvPr/>
        </p:nvCxnSpPr>
        <p:spPr>
          <a:xfrm rot="10800000">
            <a:off x="3410400" y="3754275"/>
            <a:ext cx="2685600" cy="9657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3" name="Google Shape;223;g2c86037e5a3_0_210"/>
          <p:cNvSpPr/>
          <p:nvPr/>
        </p:nvSpPr>
        <p:spPr>
          <a:xfrm>
            <a:off x="6607975" y="2219000"/>
            <a:ext cx="416100" cy="12507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4" name="Google Shape;224;g2c86037e5a3_0_210"/>
          <p:cNvCxnSpPr>
            <a:stCxn id="220" idx="0"/>
            <a:endCxn id="223" idx="2"/>
          </p:cNvCxnSpPr>
          <p:nvPr/>
        </p:nvCxnSpPr>
        <p:spPr>
          <a:xfrm rot="10800000" flipH="1">
            <a:off x="6096000" y="3469575"/>
            <a:ext cx="720000" cy="12504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g2c86037e5a3_0_2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5588" y="701875"/>
            <a:ext cx="9780824" cy="462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g2c86037e5a3_0_216"/>
          <p:cNvSpPr txBox="1">
            <a:spLocks noGrp="1"/>
          </p:cNvSpPr>
          <p:nvPr>
            <p:ph type="body" idx="1"/>
          </p:nvPr>
        </p:nvSpPr>
        <p:spPr>
          <a:xfrm>
            <a:off x="1361850" y="5519075"/>
            <a:ext cx="9468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tampilan beranda/home laman dashboard KorTIK Pusat UTBK PTN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c86037e5a3_0_158"/>
          <p:cNvSpPr txBox="1">
            <a:spLocks noGrp="1"/>
          </p:cNvSpPr>
          <p:nvPr>
            <p:ph type="title"/>
          </p:nvPr>
        </p:nvSpPr>
        <p:spPr>
          <a:xfrm>
            <a:off x="3083125" y="19275"/>
            <a:ext cx="90384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venir"/>
              <a:buNone/>
            </a:pPr>
            <a:r>
              <a:rPr lang="en-ID" sz="3600" dirty="0">
                <a:latin typeface="Courier"/>
                <a:ea typeface="Courier"/>
                <a:cs typeface="Courier"/>
                <a:sym typeface="Courier"/>
              </a:rPr>
              <a:t>PENDAFTARAN AKUN ADMIN SERVER</a:t>
            </a:r>
            <a:endParaRPr sz="3600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36" name="Google Shape;236;g2c86037e5a3_0_158"/>
          <p:cNvSpPr txBox="1">
            <a:spLocks noGrp="1"/>
          </p:cNvSpPr>
          <p:nvPr>
            <p:ph type="body" idx="1"/>
          </p:nvPr>
        </p:nvSpPr>
        <p:spPr>
          <a:xfrm>
            <a:off x="919331" y="2181940"/>
            <a:ext cx="10353300" cy="28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en-ID" sz="4000">
                <a:latin typeface="Courier"/>
                <a:ea typeface="Courier"/>
                <a:cs typeface="Courier"/>
                <a:sym typeface="Courier"/>
              </a:rPr>
              <a:t>“Sistem pada UTBK-SNBT akan mencocokkan data yang akan mengikat data Koordinator TIK, Admin Server, Server, hingga penjadwalan sesi ujian dan ruang”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6"/>
          <p:cNvSpPr txBox="1">
            <a:spLocks noGrp="1"/>
          </p:cNvSpPr>
          <p:nvPr>
            <p:ph type="title"/>
          </p:nvPr>
        </p:nvSpPr>
        <p:spPr>
          <a:xfrm>
            <a:off x="1923227" y="0"/>
            <a:ext cx="101538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ID" sz="3600" dirty="0">
                <a:latin typeface="Courier"/>
                <a:ea typeface="Courier"/>
                <a:cs typeface="Courier"/>
                <a:sym typeface="Courier"/>
              </a:rPr>
              <a:t>PENDAFTARAN AKUN ADMIN SERVER</a:t>
            </a:r>
            <a:endParaRPr sz="3600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42" name="Google Shape;242;p6"/>
          <p:cNvSpPr txBox="1">
            <a:spLocks noGrp="1"/>
          </p:cNvSpPr>
          <p:nvPr>
            <p:ph type="body" idx="1"/>
          </p:nvPr>
        </p:nvSpPr>
        <p:spPr>
          <a:xfrm>
            <a:off x="758414" y="1626198"/>
            <a:ext cx="10353300" cy="47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4889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"/>
              <a:buAutoNum type="arabicPeriod"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Login pada dashboard UTBK-SNBT 2024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889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"/>
              <a:buAutoNum type="arabicPeriod"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Kirim URL Registrasi yang terdapat pada panduan ke Admin Server yang akan didaftarkan 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889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Memastikan bahwa Admin Server yang didaftarkan </a:t>
            </a: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Mengakses</a:t>
            </a: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 &amp; melakukan </a:t>
            </a: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Registrasi</a:t>
            </a: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 di hari yang sama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889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Kode Referensi dan URL Registrasi ini </a:t>
            </a: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hanya berlaku selama satu hari saja</a:t>
            </a:r>
            <a:endParaRPr sz="2400" b="1"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889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"/>
              <a:buAutoNum type="arabicPeriod"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Verifikasi dilakukan oleh Admin Pusat, notifikasi verifikasi akan dikirimkan melalui aplikasi Telegram. Pastikan bahwa Koordinator TIK dan Admin Server menggunakan Telegram untuk mendapatkan notifikasi yang dikirimkan oleh Sistem UTBK-SNBT.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c86037e5a3_0_244"/>
          <p:cNvSpPr txBox="1">
            <a:spLocks noGrp="1"/>
          </p:cNvSpPr>
          <p:nvPr>
            <p:ph type="title"/>
          </p:nvPr>
        </p:nvSpPr>
        <p:spPr>
          <a:xfrm>
            <a:off x="3842534" y="0"/>
            <a:ext cx="8249047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ID" sz="3500" dirty="0">
                <a:latin typeface="Courier"/>
                <a:ea typeface="Courier"/>
                <a:cs typeface="Courier"/>
                <a:sym typeface="Courier"/>
              </a:rPr>
              <a:t>PENDAFTARAN AKUN ADMIN SERVER</a:t>
            </a:r>
            <a:endParaRPr sz="3500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48" name="Google Shape;248;g2c86037e5a3_0_244"/>
          <p:cNvSpPr txBox="1">
            <a:spLocks noGrp="1"/>
          </p:cNvSpPr>
          <p:nvPr>
            <p:ph type="body" idx="1"/>
          </p:nvPr>
        </p:nvSpPr>
        <p:spPr>
          <a:xfrm>
            <a:off x="919339" y="1037998"/>
            <a:ext cx="10353300" cy="47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Courier"/>
              <a:buAutoNum type="arabicPeriod"/>
            </a:pP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Pada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laman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utama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dashboard,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pilih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menu </a:t>
            </a:r>
            <a:r>
              <a:rPr lang="en-ID" sz="1800" b="1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Pengelolaan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&gt; </a:t>
            </a:r>
            <a:r>
              <a:rPr lang="en-ID" sz="1800" b="1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Admin Server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</a:t>
            </a:r>
            <a:endParaRPr sz="18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urier"/>
              <a:buAutoNum type="arabicPeriod"/>
            </a:pP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Pada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kolom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“</a:t>
            </a:r>
            <a:r>
              <a:rPr lang="en-ID" sz="1800" b="1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Panduan </a:t>
            </a:r>
            <a:r>
              <a:rPr lang="en-ID" sz="1800" b="1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800" b="1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b="1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Menambah</a:t>
            </a:r>
            <a:r>
              <a:rPr lang="en-ID" sz="1800" b="1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Admin Server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”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terdapat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b="1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URL </a:t>
            </a:r>
            <a:r>
              <a:rPr lang="en-ID" sz="1800" b="1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Registrasi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, “copy /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salin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” dan </a:t>
            </a:r>
            <a:r>
              <a:rPr lang="en-ID" sz="1800" b="1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kirim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URL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tersebut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ke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Admin Server. </a:t>
            </a:r>
            <a:endParaRPr sz="18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4290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Courier"/>
              <a:buAutoNum type="arabicPeriod"/>
            </a:pP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Admin server yang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telah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menerima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kode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referal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dan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telah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mengisi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registrasi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admin server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maka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status data admin server yang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didaftarkan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akan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menunggu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verifikasi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 </a:t>
            </a:r>
            <a:endParaRPr sz="18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urier"/>
              <a:buAutoNum type="arabicPeriod"/>
            </a:pP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Notifikasi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verifikasi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akan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dikirim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menggunakan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aplikasi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Telegram.</a:t>
            </a:r>
          </a:p>
          <a:p>
            <a:pPr marL="4572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urier"/>
              <a:buAutoNum type="arabicPeriod"/>
            </a:pPr>
            <a:endParaRPr lang="en-ID" sz="18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ID" sz="1800" b="1" dirty="0" err="1">
                <a:solidFill>
                  <a:srgbClr val="FF0000"/>
                </a:solidFill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800" b="1" dirty="0">
                <a:solidFill>
                  <a:srgbClr val="FF0000"/>
                </a:solidFill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b="1" dirty="0" err="1">
                <a:solidFill>
                  <a:srgbClr val="FF0000"/>
                </a:solidFill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diperhatikan</a:t>
            </a:r>
            <a:r>
              <a:rPr lang="en-ID" sz="1800" b="1" dirty="0">
                <a:solidFill>
                  <a:srgbClr val="FF0000"/>
                </a:solidFill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:</a:t>
            </a:r>
          </a:p>
          <a:p>
            <a:pPr marL="914400" lvl="0" indent="-34290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Kode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Referensi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dan URL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Registrasi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ini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hanya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berlaku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selama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satu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hari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(24 jam) </a:t>
            </a:r>
          </a:p>
          <a:p>
            <a:pPr marL="914400" indent="-342900" algn="just">
              <a:lnSpc>
                <a:spcPct val="115000"/>
              </a:lnSpc>
              <a:spcBef>
                <a:spcPts val="0"/>
              </a:spcBef>
              <a:buSzPts val="1800"/>
            </a:pP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pastikan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bahwa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admin server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mengakses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URL dan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melakukan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registrasi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pada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hari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yang </a:t>
            </a:r>
            <a:r>
              <a:rPr lang="en-ID" sz="18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sama</a:t>
            </a:r>
            <a:r>
              <a:rPr lang="en-ID" sz="18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</a:t>
            </a:r>
          </a:p>
          <a:p>
            <a:pPr marL="1143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3200" dirty="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g2c86037e5a3_0_2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7313" y="713700"/>
            <a:ext cx="9857375" cy="4679775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2c86037e5a3_0_222"/>
          <p:cNvSpPr txBox="1">
            <a:spLocks noGrp="1"/>
          </p:cNvSpPr>
          <p:nvPr>
            <p:ph type="body" idx="1"/>
          </p:nvPr>
        </p:nvSpPr>
        <p:spPr>
          <a:xfrm>
            <a:off x="1361850" y="5519075"/>
            <a:ext cx="9468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URL registrasi yang di copy &amp; salin, selanjutnya dikirimkan ke admin server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55" name="Google Shape;255;g2c86037e5a3_0_222"/>
          <p:cNvSpPr/>
          <p:nvPr/>
        </p:nvSpPr>
        <p:spPr>
          <a:xfrm>
            <a:off x="2925525" y="1496775"/>
            <a:ext cx="5978700" cy="6804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6" name="Google Shape;256;g2c86037e5a3_0_222"/>
          <p:cNvCxnSpPr>
            <a:stCxn id="254" idx="0"/>
            <a:endCxn id="255" idx="2"/>
          </p:cNvCxnSpPr>
          <p:nvPr/>
        </p:nvCxnSpPr>
        <p:spPr>
          <a:xfrm rot="10800000">
            <a:off x="5914800" y="2177075"/>
            <a:ext cx="181200" cy="33420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g2c86037e5a3_0_2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0550" y="739225"/>
            <a:ext cx="9950899" cy="467592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g2c86037e5a3_0_252"/>
          <p:cNvSpPr txBox="1">
            <a:spLocks noGrp="1"/>
          </p:cNvSpPr>
          <p:nvPr>
            <p:ph type="body" idx="1"/>
          </p:nvPr>
        </p:nvSpPr>
        <p:spPr>
          <a:xfrm>
            <a:off x="1316150" y="3592250"/>
            <a:ext cx="4016100" cy="12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data admin server yg telah melakukan registrasi dan masih menunggu proses verifikasi 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63" name="Google Shape;263;g2c86037e5a3_0_252"/>
          <p:cNvSpPr/>
          <p:nvPr/>
        </p:nvSpPr>
        <p:spPr>
          <a:xfrm>
            <a:off x="2610875" y="2503400"/>
            <a:ext cx="8460600" cy="642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4" name="Google Shape;264;g2c86037e5a3_0_252"/>
          <p:cNvCxnSpPr>
            <a:stCxn id="262" idx="0"/>
          </p:cNvCxnSpPr>
          <p:nvPr/>
        </p:nvCxnSpPr>
        <p:spPr>
          <a:xfrm rot="10800000" flipH="1">
            <a:off x="3324200" y="3010550"/>
            <a:ext cx="52200" cy="5817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5" name="Google Shape;265;g2c86037e5a3_0_252"/>
          <p:cNvSpPr/>
          <p:nvPr/>
        </p:nvSpPr>
        <p:spPr>
          <a:xfrm>
            <a:off x="10154325" y="2780950"/>
            <a:ext cx="842100" cy="255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g2c86037e5a3_0_252"/>
          <p:cNvSpPr txBox="1">
            <a:spLocks noGrp="1"/>
          </p:cNvSpPr>
          <p:nvPr>
            <p:ph type="body" idx="1"/>
          </p:nvPr>
        </p:nvSpPr>
        <p:spPr>
          <a:xfrm>
            <a:off x="8683050" y="3592250"/>
            <a:ext cx="3458700" cy="12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status akan berubah menjadi </a:t>
            </a: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“terverifikasi”</a:t>
            </a: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 jika sudah diverifikasi oleh admin pusat dan warna menjadi hijau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  <p:cxnSp>
        <p:nvCxnSpPr>
          <p:cNvPr id="267" name="Google Shape;267;g2c86037e5a3_0_252"/>
          <p:cNvCxnSpPr>
            <a:stCxn id="266" idx="0"/>
            <a:endCxn id="265" idx="2"/>
          </p:cNvCxnSpPr>
          <p:nvPr/>
        </p:nvCxnSpPr>
        <p:spPr>
          <a:xfrm rot="10800000" flipH="1">
            <a:off x="10412400" y="3036350"/>
            <a:ext cx="162900" cy="5559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>
            <a:spLocks noGrp="1"/>
          </p:cNvSpPr>
          <p:nvPr>
            <p:ph type="title"/>
          </p:nvPr>
        </p:nvSpPr>
        <p:spPr>
          <a:xfrm>
            <a:off x="6984570" y="115513"/>
            <a:ext cx="4540456" cy="775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endParaRPr sz="3600"/>
          </a:p>
        </p:txBody>
      </p:sp>
      <p:sp>
        <p:nvSpPr>
          <p:cNvPr id="94" name="Google Shape;94;p2"/>
          <p:cNvSpPr txBox="1">
            <a:spLocks noGrp="1"/>
          </p:cNvSpPr>
          <p:nvPr>
            <p:ph type="body" idx="1"/>
          </p:nvPr>
        </p:nvSpPr>
        <p:spPr>
          <a:xfrm>
            <a:off x="1171725" y="1730195"/>
            <a:ext cx="10353300" cy="276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D" sz="3300">
                <a:latin typeface="Courier"/>
                <a:ea typeface="Courier"/>
                <a:cs typeface="Courier"/>
                <a:sym typeface="Courier"/>
              </a:rPr>
              <a:t>“Dokumen ini menerangkan informasi terkait peranan dan fungsi koordinasi antar Koordinator TIK dan Admin Server  melalui tahapan - tahapan proses di dalamnya”</a:t>
            </a:r>
            <a:endParaRPr sz="4800">
              <a:latin typeface="Courier"/>
              <a:ea typeface="Courier"/>
              <a:cs typeface="Courier"/>
              <a:sym typeface="Courier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48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8"/>
          <p:cNvSpPr txBox="1">
            <a:spLocks noGrp="1"/>
          </p:cNvSpPr>
          <p:nvPr>
            <p:ph type="title"/>
          </p:nvPr>
        </p:nvSpPr>
        <p:spPr>
          <a:xfrm>
            <a:off x="4869950" y="84356"/>
            <a:ext cx="6957513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venir"/>
              <a:buNone/>
            </a:pPr>
            <a:r>
              <a:rPr lang="en-ID" sz="3600" dirty="0">
                <a:latin typeface="Courier"/>
                <a:ea typeface="Courier"/>
                <a:cs typeface="Courier"/>
                <a:sym typeface="Courier"/>
              </a:rPr>
              <a:t>PENJADWALAN ADMIN SERVER</a:t>
            </a:r>
            <a:endParaRPr sz="3600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73" name="Google Shape;273;p8"/>
          <p:cNvSpPr txBox="1">
            <a:spLocks noGrp="1"/>
          </p:cNvSpPr>
          <p:nvPr>
            <p:ph type="body" idx="1"/>
          </p:nvPr>
        </p:nvSpPr>
        <p:spPr>
          <a:xfrm>
            <a:off x="919360" y="2370426"/>
            <a:ext cx="10353300" cy="32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514350" lvl="0" indent="-46101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"/>
              <a:buAutoNum type="arabicPeriod"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Proses penjadwalan admin server </a:t>
            </a: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HANYA</a:t>
            </a:r>
            <a:r>
              <a:rPr lang="en-ID">
                <a:latin typeface="Courier"/>
                <a:ea typeface="Courier"/>
                <a:cs typeface="Courier"/>
                <a:sym typeface="Courier"/>
              </a:rPr>
              <a:t> dilakukan oleh Kortik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6101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"/>
              <a:buAutoNum type="arabicPeriod"/>
            </a:pP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HANYA</a:t>
            </a:r>
            <a:r>
              <a:rPr lang="en-ID">
                <a:latin typeface="Courier"/>
                <a:ea typeface="Courier"/>
                <a:cs typeface="Courier"/>
                <a:sym typeface="Courier"/>
              </a:rPr>
              <a:t> Admin Server yang sudah diverifikasi oleh Admin Pusat yang bisa dijadwalkan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6101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"/>
              <a:buAutoNum type="arabicPeriod"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Jika Admin server yang sudah dijadwalkan berhalangan hadir saat bertugas, Koordinator TIK dapat menugaskan Admin server lain untuk menggantikan atau melanjutkan tugas.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8965" y="5035"/>
            <a:ext cx="12200965" cy="6852965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9"/>
          <p:cNvSpPr txBox="1">
            <a:spLocks noGrp="1"/>
          </p:cNvSpPr>
          <p:nvPr>
            <p:ph type="title"/>
          </p:nvPr>
        </p:nvSpPr>
        <p:spPr>
          <a:xfrm>
            <a:off x="5147352" y="-1"/>
            <a:ext cx="6896147" cy="87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ID" sz="3600" b="1" dirty="0">
                <a:latin typeface="Courier"/>
                <a:ea typeface="Courier"/>
                <a:cs typeface="Courier"/>
                <a:sym typeface="Courier"/>
              </a:rPr>
              <a:t>PENJADWALAN ADMIN SERVER</a:t>
            </a:r>
            <a:endParaRPr sz="3600" b="1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80" name="Google Shape;280;p9"/>
          <p:cNvSpPr txBox="1">
            <a:spLocks noGrp="1"/>
          </p:cNvSpPr>
          <p:nvPr>
            <p:ph type="body" idx="1"/>
          </p:nvPr>
        </p:nvSpPr>
        <p:spPr>
          <a:xfrm>
            <a:off x="678150" y="1255913"/>
            <a:ext cx="108357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ourier"/>
              <a:buAutoNum type="arabicPeriod"/>
            </a:pP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pada menu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penjadwalan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tekan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tombol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b="1" dirty="0" err="1">
                <a:latin typeface="Courier"/>
                <a:ea typeface="Courier"/>
                <a:cs typeface="Courier"/>
                <a:sym typeface="Courier"/>
              </a:rPr>
              <a:t>Penjadwalan</a:t>
            </a:r>
            <a:r>
              <a:rPr lang="en-ID" sz="2400" b="1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>
                <a:latin typeface="Courier"/>
                <a:ea typeface="Courier"/>
                <a:cs typeface="Courier"/>
                <a:sym typeface="Wingdings" pitchFamily="2" charset="2"/>
              </a:rPr>
              <a:t></a:t>
            </a:r>
            <a:r>
              <a:rPr lang="en-ID" sz="2400" b="1" dirty="0">
                <a:latin typeface="Courier"/>
                <a:ea typeface="Courier"/>
                <a:cs typeface="Courier"/>
                <a:sym typeface="Courier"/>
              </a:rPr>
              <a:t>Admin Server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>
                <a:latin typeface="Courier"/>
                <a:ea typeface="Courier"/>
                <a:cs typeface="Courier"/>
                <a:sym typeface="Wingdings" pitchFamily="2" charset="2"/>
              </a:rPr>
              <a:t> </a:t>
            </a:r>
            <a:r>
              <a:rPr lang="en-ID" sz="2400" b="1" dirty="0" err="1">
                <a:latin typeface="Courier"/>
                <a:ea typeface="Courier"/>
                <a:cs typeface="Courier"/>
                <a:sym typeface="Courier"/>
              </a:rPr>
              <a:t>Atur</a:t>
            </a:r>
            <a:r>
              <a:rPr lang="en-ID" sz="2400" b="1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b="1" dirty="0" err="1">
                <a:latin typeface="Courier"/>
                <a:ea typeface="Courier"/>
                <a:cs typeface="Courier"/>
                <a:sym typeface="Courier"/>
              </a:rPr>
              <a:t>jadwal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pada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kolom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periode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ujian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;</a:t>
            </a:r>
            <a:endParaRPr sz="2400" dirty="0"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81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ourier"/>
              <a:buAutoNum type="arabicPeriod"/>
            </a:pP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Pilih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dari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daftar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nama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admin server, </a:t>
            </a:r>
            <a:r>
              <a:rPr lang="en-ID" sz="2400" b="1" dirty="0" err="1">
                <a:latin typeface="Courier"/>
                <a:ea typeface="Courier"/>
                <a:cs typeface="Courier"/>
                <a:sym typeface="Courier"/>
              </a:rPr>
              <a:t>tekan</a:t>
            </a:r>
            <a:r>
              <a:rPr lang="en-ID" sz="2400" b="1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dan </a:t>
            </a:r>
            <a:r>
              <a:rPr lang="en-ID" sz="2400" b="1" dirty="0" err="1">
                <a:latin typeface="Courier"/>
                <a:ea typeface="Courier"/>
                <a:cs typeface="Courier"/>
                <a:sym typeface="Courier"/>
              </a:rPr>
              <a:t>geser</a:t>
            </a:r>
            <a:r>
              <a:rPr lang="en-ID" sz="2400" b="1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ke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area baris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tanggal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ujian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dan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kolom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server yang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akan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dipilih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kemudian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“</a:t>
            </a:r>
            <a:r>
              <a:rPr lang="en-ID" sz="2400" b="1" dirty="0">
                <a:latin typeface="Courier"/>
                <a:ea typeface="Courier"/>
                <a:cs typeface="Courier"/>
                <a:sym typeface="Courier"/>
              </a:rPr>
              <a:t>save”;</a:t>
            </a:r>
            <a:endParaRPr sz="2400" dirty="0"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81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ourier"/>
              <a:buAutoNum type="arabicPeriod"/>
            </a:pP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mengganti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admin server yang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telah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dijadwalkan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.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Pilih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b="1" dirty="0">
                <a:latin typeface="Courier"/>
                <a:ea typeface="Courier"/>
                <a:cs typeface="Courier"/>
                <a:sym typeface="Courier"/>
              </a:rPr>
              <a:t>icon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(</a:t>
            </a:r>
            <a:r>
              <a:rPr lang="en-ID" sz="2400" b="1" dirty="0">
                <a:latin typeface="Courier"/>
                <a:ea typeface="Courier"/>
                <a:cs typeface="Courier"/>
                <a:sym typeface="Courier"/>
              </a:rPr>
              <a:t>x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) pada box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nama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admin server yang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sudah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dijadwalkan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;  </a:t>
            </a:r>
            <a:endParaRPr sz="2400" dirty="0"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81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ourier"/>
              <a:buAutoNum type="arabicPeriod"/>
            </a:pP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Kemudian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Pilih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dari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daftar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nama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admin server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pengganti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D" sz="2400" b="1" dirty="0" err="1">
                <a:latin typeface="Courier"/>
                <a:ea typeface="Courier"/>
                <a:cs typeface="Courier"/>
                <a:sym typeface="Courier"/>
              </a:rPr>
              <a:t>tekan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dan </a:t>
            </a:r>
            <a:r>
              <a:rPr lang="en-ID" sz="2400" b="1" dirty="0" err="1">
                <a:latin typeface="Courier"/>
                <a:ea typeface="Courier"/>
                <a:cs typeface="Courier"/>
                <a:sym typeface="Courier"/>
              </a:rPr>
              <a:t>geser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ke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area baris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tanggal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ujian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dan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kolom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server yang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akan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dipilih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kemudian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“</a:t>
            </a:r>
            <a:r>
              <a:rPr lang="en-ID" sz="2400" b="1" dirty="0">
                <a:latin typeface="Courier"/>
                <a:ea typeface="Courier"/>
                <a:cs typeface="Courier"/>
                <a:sym typeface="Courier"/>
              </a:rPr>
              <a:t>save”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.</a:t>
            </a:r>
            <a:endParaRPr sz="2400" dirty="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g2c86037e5a3_0_2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4813" y="705200"/>
            <a:ext cx="9942374" cy="4666825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g2c86037e5a3_0_258"/>
          <p:cNvSpPr txBox="1">
            <a:spLocks noGrp="1"/>
          </p:cNvSpPr>
          <p:nvPr>
            <p:ph type="body" idx="1"/>
          </p:nvPr>
        </p:nvSpPr>
        <p:spPr>
          <a:xfrm>
            <a:off x="8444000" y="3724675"/>
            <a:ext cx="30315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3. klik </a:t>
            </a: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“Atur Jadwal”</a:t>
            </a:r>
            <a:endParaRPr sz="2400" b="1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87" name="Google Shape;287;g2c86037e5a3_0_258"/>
          <p:cNvSpPr/>
          <p:nvPr/>
        </p:nvSpPr>
        <p:spPr>
          <a:xfrm>
            <a:off x="9907700" y="1828450"/>
            <a:ext cx="1114200" cy="510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88" name="Google Shape;288;g2c86037e5a3_0_258"/>
          <p:cNvCxnSpPr>
            <a:stCxn id="286" idx="0"/>
            <a:endCxn id="287" idx="2"/>
          </p:cNvCxnSpPr>
          <p:nvPr/>
        </p:nvCxnSpPr>
        <p:spPr>
          <a:xfrm rot="10800000" flipH="1">
            <a:off x="9959750" y="2338675"/>
            <a:ext cx="505200" cy="13860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89" name="Google Shape;289;g2c86037e5a3_0_258"/>
          <p:cNvSpPr txBox="1">
            <a:spLocks noGrp="1"/>
          </p:cNvSpPr>
          <p:nvPr>
            <p:ph type="body" idx="1"/>
          </p:nvPr>
        </p:nvSpPr>
        <p:spPr>
          <a:xfrm>
            <a:off x="5611325" y="1189650"/>
            <a:ext cx="30315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1. klik </a:t>
            </a: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“Penjadwalan”</a:t>
            </a:r>
            <a:endParaRPr sz="2400" b="1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90" name="Google Shape;290;g2c86037e5a3_0_258"/>
          <p:cNvSpPr/>
          <p:nvPr/>
        </p:nvSpPr>
        <p:spPr>
          <a:xfrm>
            <a:off x="1206975" y="1734900"/>
            <a:ext cx="1114200" cy="216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1" name="Google Shape;291;g2c86037e5a3_0_258"/>
          <p:cNvCxnSpPr>
            <a:stCxn id="289" idx="1"/>
            <a:endCxn id="290" idx="3"/>
          </p:cNvCxnSpPr>
          <p:nvPr/>
        </p:nvCxnSpPr>
        <p:spPr>
          <a:xfrm flipH="1">
            <a:off x="2321225" y="1325850"/>
            <a:ext cx="3290100" cy="5172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92" name="Google Shape;292;g2c86037e5a3_0_258"/>
          <p:cNvSpPr/>
          <p:nvPr/>
        </p:nvSpPr>
        <p:spPr>
          <a:xfrm>
            <a:off x="1206975" y="2031875"/>
            <a:ext cx="1114200" cy="216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3" name="Google Shape;293;g2c86037e5a3_0_258"/>
          <p:cNvCxnSpPr>
            <a:stCxn id="294" idx="0"/>
            <a:endCxn id="292" idx="2"/>
          </p:cNvCxnSpPr>
          <p:nvPr/>
        </p:nvCxnSpPr>
        <p:spPr>
          <a:xfrm rot="10800000">
            <a:off x="1764150" y="2248075"/>
            <a:ext cx="2793900" cy="14766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94" name="Google Shape;294;g2c86037e5a3_0_258"/>
          <p:cNvSpPr txBox="1">
            <a:spLocks noGrp="1"/>
          </p:cNvSpPr>
          <p:nvPr>
            <p:ph type="body" idx="1"/>
          </p:nvPr>
        </p:nvSpPr>
        <p:spPr>
          <a:xfrm>
            <a:off x="3042300" y="3724675"/>
            <a:ext cx="30315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2. klik </a:t>
            </a: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“Admin Server”</a:t>
            </a:r>
            <a:endParaRPr sz="2400" b="1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Google Shape;299;g2c86037e5a3_0_2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525" y="764700"/>
            <a:ext cx="11325625" cy="5230175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g2c86037e5a3_0_280"/>
          <p:cNvSpPr txBox="1">
            <a:spLocks noGrp="1"/>
          </p:cNvSpPr>
          <p:nvPr>
            <p:ph type="body" idx="1"/>
          </p:nvPr>
        </p:nvSpPr>
        <p:spPr>
          <a:xfrm>
            <a:off x="7339350" y="2559775"/>
            <a:ext cx="4025700" cy="14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tombol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b="1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Kembali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berfungsi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kembali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ke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laman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sebelumnya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tombol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b="1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Reset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berfungsi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mengembalikan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penjadwalan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admin server yang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belum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di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simpan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tombol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b="1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Simpan</a:t>
            </a:r>
            <a:r>
              <a:rPr lang="en-ID" sz="1300" b="1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menyimpan</a:t>
            </a:r>
            <a:r>
              <a:rPr lang="en-ID" sz="1300" dirty="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300" dirty="0" err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penjadwalan</a:t>
            </a:r>
            <a:endParaRPr sz="2400" b="1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01" name="Google Shape;301;g2c86037e5a3_0_280"/>
          <p:cNvSpPr/>
          <p:nvPr/>
        </p:nvSpPr>
        <p:spPr>
          <a:xfrm>
            <a:off x="9490975" y="1070700"/>
            <a:ext cx="2228100" cy="510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2" name="Google Shape;302;g2c86037e5a3_0_280"/>
          <p:cNvCxnSpPr>
            <a:stCxn id="300" idx="0"/>
            <a:endCxn id="301" idx="2"/>
          </p:cNvCxnSpPr>
          <p:nvPr/>
        </p:nvCxnSpPr>
        <p:spPr>
          <a:xfrm rot="10800000" flipH="1">
            <a:off x="9352200" y="1580875"/>
            <a:ext cx="1252800" cy="9789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3" name="Google Shape;303;g2c86037e5a3_0_280"/>
          <p:cNvSpPr txBox="1">
            <a:spLocks noGrp="1"/>
          </p:cNvSpPr>
          <p:nvPr>
            <p:ph type="body" idx="1"/>
          </p:nvPr>
        </p:nvSpPr>
        <p:spPr>
          <a:xfrm>
            <a:off x="6155600" y="4830475"/>
            <a:ext cx="30315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Periode Ujian</a:t>
            </a:r>
            <a:endParaRPr sz="2400" b="1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04" name="Google Shape;304;g2c86037e5a3_0_280"/>
          <p:cNvSpPr/>
          <p:nvPr/>
        </p:nvSpPr>
        <p:spPr>
          <a:xfrm>
            <a:off x="4558050" y="1581000"/>
            <a:ext cx="1515900" cy="6216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5" name="Google Shape;305;g2c86037e5a3_0_280"/>
          <p:cNvCxnSpPr>
            <a:stCxn id="303" idx="0"/>
            <a:endCxn id="304" idx="3"/>
          </p:cNvCxnSpPr>
          <p:nvPr/>
        </p:nvCxnSpPr>
        <p:spPr>
          <a:xfrm rot="10800000">
            <a:off x="6073850" y="1891675"/>
            <a:ext cx="1597500" cy="29388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6" name="Google Shape;306;g2c86037e5a3_0_280"/>
          <p:cNvSpPr/>
          <p:nvPr/>
        </p:nvSpPr>
        <p:spPr>
          <a:xfrm>
            <a:off x="5043150" y="2248075"/>
            <a:ext cx="473400" cy="3117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7" name="Google Shape;307;g2c86037e5a3_0_280"/>
          <p:cNvCxnSpPr>
            <a:stCxn id="308" idx="0"/>
            <a:endCxn id="306" idx="2"/>
          </p:cNvCxnSpPr>
          <p:nvPr/>
        </p:nvCxnSpPr>
        <p:spPr>
          <a:xfrm rot="10800000" flipH="1">
            <a:off x="4087250" y="2559800"/>
            <a:ext cx="1192500" cy="7992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8" name="Google Shape;308;g2c86037e5a3_0_280"/>
          <p:cNvSpPr txBox="1">
            <a:spLocks noGrp="1"/>
          </p:cNvSpPr>
          <p:nvPr>
            <p:ph type="body" idx="1"/>
          </p:nvPr>
        </p:nvSpPr>
        <p:spPr>
          <a:xfrm>
            <a:off x="2202650" y="3359000"/>
            <a:ext cx="3769200" cy="9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tombol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+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menambahkan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/</a:t>
            </a:r>
            <a:r>
              <a:rPr lang="en-ID" sz="2400" dirty="0" err="1">
                <a:latin typeface="Courier"/>
                <a:ea typeface="Courier"/>
                <a:cs typeface="Courier"/>
                <a:sym typeface="Courier"/>
              </a:rPr>
              <a:t>menjadwalkan</a:t>
            </a:r>
            <a:r>
              <a:rPr lang="en-ID" sz="2400" dirty="0">
                <a:latin typeface="Courier"/>
                <a:ea typeface="Courier"/>
                <a:cs typeface="Courier"/>
                <a:sym typeface="Courier"/>
              </a:rPr>
              <a:t> admin server</a:t>
            </a:r>
            <a:endParaRPr sz="2400" b="1" dirty="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g2c86037e5a3_0_2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7625" y="742250"/>
            <a:ext cx="7756750" cy="3970725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g2c86037e5a3_0_295"/>
          <p:cNvSpPr txBox="1">
            <a:spLocks noGrp="1"/>
          </p:cNvSpPr>
          <p:nvPr>
            <p:ph type="body" idx="1"/>
          </p:nvPr>
        </p:nvSpPr>
        <p:spPr>
          <a:xfrm>
            <a:off x="4198275" y="5058950"/>
            <a:ext cx="4025700" cy="10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30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setelah Klik icon + (plus) kemudian pilih admin server dari list daftar nama admin server yang akan dijadwalkan, kemudian “</a:t>
            </a:r>
            <a:r>
              <a:rPr lang="en-ID" sz="1300" b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Simpan”</a:t>
            </a:r>
            <a:endParaRPr sz="2400" b="1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15" name="Google Shape;315;g2c86037e5a3_0_295"/>
          <p:cNvSpPr/>
          <p:nvPr/>
        </p:nvSpPr>
        <p:spPr>
          <a:xfrm>
            <a:off x="2754075" y="2049475"/>
            <a:ext cx="6914100" cy="23049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16" name="Google Shape;316;g2c86037e5a3_0_295"/>
          <p:cNvCxnSpPr>
            <a:stCxn id="314" idx="0"/>
            <a:endCxn id="315" idx="2"/>
          </p:cNvCxnSpPr>
          <p:nvPr/>
        </p:nvCxnSpPr>
        <p:spPr>
          <a:xfrm rot="10800000">
            <a:off x="6211125" y="4354250"/>
            <a:ext cx="0" cy="7047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0"/>
          <p:cNvSpPr txBox="1">
            <a:spLocks noGrp="1"/>
          </p:cNvSpPr>
          <p:nvPr>
            <p:ph type="title"/>
          </p:nvPr>
        </p:nvSpPr>
        <p:spPr>
          <a:xfrm>
            <a:off x="2586925" y="472999"/>
            <a:ext cx="93837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None/>
            </a:pPr>
            <a:r>
              <a:rPr lang="en-ID" sz="3100">
                <a:latin typeface="Courier"/>
                <a:ea typeface="Courier"/>
                <a:cs typeface="Courier"/>
                <a:sym typeface="Courier"/>
              </a:rPr>
              <a:t>VERIFIKASI SERVER UJIAN, RUANG UJIAN DAN DATA PESERTA</a:t>
            </a:r>
            <a:br>
              <a:rPr lang="en-ID" sz="3500">
                <a:latin typeface="Courier"/>
                <a:ea typeface="Courier"/>
                <a:cs typeface="Courier"/>
                <a:sym typeface="Courier"/>
              </a:rPr>
            </a:br>
            <a:endParaRPr sz="35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22" name="Google Shape;322;p10"/>
          <p:cNvSpPr txBox="1">
            <a:spLocks noGrp="1"/>
          </p:cNvSpPr>
          <p:nvPr>
            <p:ph type="body" idx="1"/>
          </p:nvPr>
        </p:nvSpPr>
        <p:spPr>
          <a:xfrm>
            <a:off x="1215614" y="2871523"/>
            <a:ext cx="10353338" cy="1008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“Verifikasi Server Ujian, Ruang Ujian dan Data Peserta dilakukan untuk menyesuaikan data yang masuk dengan data dilapangan.”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c86037e5a3_0_90"/>
          <p:cNvSpPr txBox="1">
            <a:spLocks noGrp="1"/>
          </p:cNvSpPr>
          <p:nvPr>
            <p:ph type="title"/>
          </p:nvPr>
        </p:nvSpPr>
        <p:spPr>
          <a:xfrm>
            <a:off x="3141232" y="140855"/>
            <a:ext cx="84276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VERIFIKASI RUANGAN</a:t>
            </a:r>
            <a:endParaRPr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28" name="Google Shape;328;g2c86037e5a3_0_90"/>
          <p:cNvSpPr txBox="1">
            <a:spLocks noGrp="1"/>
          </p:cNvSpPr>
          <p:nvPr>
            <p:ph type="body" idx="1"/>
          </p:nvPr>
        </p:nvSpPr>
        <p:spPr>
          <a:xfrm>
            <a:off x="1215625" y="1245199"/>
            <a:ext cx="10353300" cy="21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Courier"/>
              <a:buAutoNum type="arabicPeriod"/>
            </a:pP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Pilih menu </a:t>
            </a:r>
            <a:r>
              <a:rPr lang="en-ID" sz="2000" b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Verifikasi Ruang Ujian</a:t>
            </a: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, kemudian pilih tombol Sesi </a:t>
            </a:r>
            <a:r>
              <a:rPr lang="en-ID" sz="2000" b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Daftar Server</a:t>
            </a: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</a:t>
            </a:r>
            <a:endParaRPr sz="200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556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Courier"/>
              <a:buAutoNum type="arabicPeriod"/>
            </a:pP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Kemudian, Pilih tombol </a:t>
            </a:r>
            <a:r>
              <a:rPr lang="en-ID" sz="2000" b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Daftar</a:t>
            </a: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000" b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Sesi Ujian</a:t>
            </a:r>
            <a:endParaRPr sz="2000" b="1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556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Courier"/>
              <a:buAutoNum type="arabicPeriod"/>
            </a:pP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Pilih Ruang Ujian yang akan di verifikasi pada Daftar Ruang Ujian</a:t>
            </a:r>
            <a:endParaRPr sz="200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556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Courier"/>
              <a:buAutoNum type="arabicPeriod"/>
            </a:pP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Klik tombol </a:t>
            </a:r>
            <a:r>
              <a:rPr lang="en-ID" sz="2000" b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Verifikasi Denah</a:t>
            </a: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pada salah satu ruangan dengan status denah belum terverifikasi</a:t>
            </a:r>
            <a:endParaRPr sz="200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556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Courier"/>
              <a:buAutoNum type="arabicPeriod"/>
            </a:pP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Pilih layout denah, kemudian isi jumlah workstation sesuai dengan layout yang telah dipilih, kemudian klik tombol </a:t>
            </a:r>
            <a:r>
              <a:rPr lang="en-ID" sz="2000" b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Verifikasi</a:t>
            </a:r>
            <a:endParaRPr sz="2000" b="1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556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Courier"/>
              <a:buAutoNum type="arabicPeriod"/>
            </a:pP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Akan muncul jendela konfirmasi (apakah layout ruangan sudah benar)pada browser, klik </a:t>
            </a:r>
            <a:r>
              <a:rPr lang="en-ID" sz="2000" b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Ya </a:t>
            </a: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jika sudah sesuai.</a:t>
            </a:r>
            <a:endParaRPr sz="200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556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Courier"/>
              <a:buAutoNum type="arabicPeriod"/>
            </a:pP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Jika berhasil status denah ruang ujian akan berubah menjadi </a:t>
            </a:r>
            <a:r>
              <a:rPr lang="en-ID" sz="2000" b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Terverifikasi</a:t>
            </a:r>
            <a:r>
              <a:rPr lang="en-ID" sz="20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</a:t>
            </a:r>
            <a:endParaRPr sz="200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2"/>
          <p:cNvSpPr txBox="1">
            <a:spLocks noGrp="1"/>
          </p:cNvSpPr>
          <p:nvPr>
            <p:ph type="body" idx="1"/>
          </p:nvPr>
        </p:nvSpPr>
        <p:spPr>
          <a:xfrm>
            <a:off x="2362200" y="5861458"/>
            <a:ext cx="74676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ID" sz="1300" dirty="0" err="1">
                <a:solidFill>
                  <a:srgbClr val="434343"/>
                </a:solidFill>
              </a:rPr>
              <a:t>Pilih</a:t>
            </a:r>
            <a:r>
              <a:rPr lang="en-ID" sz="1300" dirty="0">
                <a:solidFill>
                  <a:srgbClr val="434343"/>
                </a:solidFill>
              </a:rPr>
              <a:t> menu “</a:t>
            </a:r>
            <a:r>
              <a:rPr lang="en-ID" sz="1300" b="1" dirty="0" err="1">
                <a:solidFill>
                  <a:srgbClr val="434343"/>
                </a:solidFill>
              </a:rPr>
              <a:t>Verifikasi</a:t>
            </a:r>
            <a:r>
              <a:rPr lang="en-ID" sz="1300" b="1" dirty="0">
                <a:solidFill>
                  <a:srgbClr val="434343"/>
                </a:solidFill>
              </a:rPr>
              <a:t> Ruang </a:t>
            </a:r>
            <a:r>
              <a:rPr lang="en-ID" sz="1300" b="1" dirty="0" err="1">
                <a:solidFill>
                  <a:srgbClr val="434343"/>
                </a:solidFill>
              </a:rPr>
              <a:t>Ujian</a:t>
            </a:r>
            <a:r>
              <a:rPr lang="en-ID" sz="1300" b="1" dirty="0">
                <a:solidFill>
                  <a:srgbClr val="434343"/>
                </a:solidFill>
              </a:rPr>
              <a:t>”</a:t>
            </a:r>
            <a:r>
              <a:rPr lang="en-ID" sz="1300" dirty="0">
                <a:solidFill>
                  <a:srgbClr val="434343"/>
                </a:solidFill>
              </a:rPr>
              <a:t>, </a:t>
            </a:r>
            <a:r>
              <a:rPr lang="en-ID" sz="1300" dirty="0" err="1">
                <a:solidFill>
                  <a:srgbClr val="434343"/>
                </a:solidFill>
              </a:rPr>
              <a:t>kemudian</a:t>
            </a:r>
            <a:r>
              <a:rPr lang="en-ID" sz="1300" dirty="0">
                <a:solidFill>
                  <a:srgbClr val="434343"/>
                </a:solidFill>
              </a:rPr>
              <a:t> </a:t>
            </a:r>
            <a:r>
              <a:rPr lang="en-ID" sz="1300" dirty="0" err="1">
                <a:solidFill>
                  <a:srgbClr val="434343"/>
                </a:solidFill>
              </a:rPr>
              <a:t>pilih</a:t>
            </a:r>
            <a:r>
              <a:rPr lang="en-ID" sz="1300" dirty="0">
                <a:solidFill>
                  <a:srgbClr val="434343"/>
                </a:solidFill>
              </a:rPr>
              <a:t> </a:t>
            </a:r>
            <a:r>
              <a:rPr lang="en-ID" sz="1300" dirty="0" err="1">
                <a:solidFill>
                  <a:srgbClr val="434343"/>
                </a:solidFill>
              </a:rPr>
              <a:t>tombol</a:t>
            </a:r>
            <a:r>
              <a:rPr lang="en-ID" sz="1300" dirty="0">
                <a:solidFill>
                  <a:srgbClr val="434343"/>
                </a:solidFill>
              </a:rPr>
              <a:t> </a:t>
            </a:r>
            <a:r>
              <a:rPr lang="en-ID" sz="1300" dirty="0" err="1">
                <a:solidFill>
                  <a:srgbClr val="434343"/>
                </a:solidFill>
              </a:rPr>
              <a:t>Sesi</a:t>
            </a:r>
            <a:r>
              <a:rPr lang="en-ID" sz="1300" dirty="0">
                <a:solidFill>
                  <a:srgbClr val="434343"/>
                </a:solidFill>
              </a:rPr>
              <a:t> “</a:t>
            </a:r>
            <a:r>
              <a:rPr lang="en-ID" sz="1300" b="1" dirty="0">
                <a:solidFill>
                  <a:srgbClr val="434343"/>
                </a:solidFill>
              </a:rPr>
              <a:t>Daftar Server”</a:t>
            </a:r>
            <a:endParaRPr sz="2400" dirty="0"/>
          </a:p>
        </p:txBody>
      </p:sp>
      <p:pic>
        <p:nvPicPr>
          <p:cNvPr id="334" name="Google Shape;334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8000" y="845854"/>
            <a:ext cx="10156000" cy="472452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335" name="Google Shape;335;p12"/>
          <p:cNvCxnSpPr>
            <a:cxnSpLocks/>
          </p:cNvCxnSpPr>
          <p:nvPr/>
        </p:nvCxnSpPr>
        <p:spPr>
          <a:xfrm flipV="1">
            <a:off x="8464029" y="2434665"/>
            <a:ext cx="2066982" cy="3577481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36" name="Google Shape;336;p12"/>
          <p:cNvSpPr/>
          <p:nvPr/>
        </p:nvSpPr>
        <p:spPr>
          <a:xfrm>
            <a:off x="10151274" y="2111565"/>
            <a:ext cx="969300" cy="3231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12"/>
          <p:cNvSpPr/>
          <p:nvPr/>
        </p:nvSpPr>
        <p:spPr>
          <a:xfrm>
            <a:off x="1018000" y="1320907"/>
            <a:ext cx="1680300" cy="3921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8" name="Google Shape;338;p12"/>
          <p:cNvCxnSpPr>
            <a:cxnSpLocks/>
          </p:cNvCxnSpPr>
          <p:nvPr/>
        </p:nvCxnSpPr>
        <p:spPr>
          <a:xfrm flipH="1" flipV="1">
            <a:off x="2147299" y="1713007"/>
            <a:ext cx="2567060" cy="4175953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39" name="Google Shape;339;p12"/>
          <p:cNvSpPr txBox="1">
            <a:spLocks noGrp="1"/>
          </p:cNvSpPr>
          <p:nvPr>
            <p:ph type="title"/>
          </p:nvPr>
        </p:nvSpPr>
        <p:spPr>
          <a:xfrm>
            <a:off x="5085800" y="206175"/>
            <a:ext cx="70551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None/>
            </a:pPr>
            <a:r>
              <a:rPr lang="en-ID" sz="3100">
                <a:latin typeface="Courier"/>
                <a:ea typeface="Courier"/>
                <a:cs typeface="Courier"/>
                <a:sym typeface="Courier"/>
              </a:rPr>
              <a:t>VERIFIKASI SERVER</a:t>
            </a:r>
            <a:endParaRPr sz="350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c86037e5a3_0_5"/>
          <p:cNvSpPr txBox="1">
            <a:spLocks noGrp="1"/>
          </p:cNvSpPr>
          <p:nvPr>
            <p:ph type="body" idx="1"/>
          </p:nvPr>
        </p:nvSpPr>
        <p:spPr>
          <a:xfrm>
            <a:off x="269475" y="3731600"/>
            <a:ext cx="5976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46"/>
              <a:buNone/>
            </a:pPr>
            <a:r>
              <a:rPr lang="en-ID" sz="1900">
                <a:latin typeface="Courier"/>
                <a:ea typeface="Courier"/>
                <a:cs typeface="Courier"/>
                <a:sym typeface="Courier"/>
              </a:rPr>
              <a:t>pilih tombol </a:t>
            </a:r>
            <a:r>
              <a:rPr lang="en-ID" sz="1900" b="1">
                <a:latin typeface="Courier"/>
                <a:ea typeface="Courier"/>
                <a:cs typeface="Courier"/>
                <a:sym typeface="Courier"/>
              </a:rPr>
              <a:t>“Daftar Sesi Ujian”</a:t>
            </a:r>
            <a:r>
              <a:rPr lang="en-ID" sz="1900">
                <a:latin typeface="Courier"/>
                <a:ea typeface="Courier"/>
                <a:cs typeface="Courier"/>
                <a:sym typeface="Courier"/>
              </a:rPr>
              <a:t>.</a:t>
            </a:r>
            <a:endParaRPr sz="1900"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345" name="Google Shape;345;g2c86037e5a3_0_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9500" y="1026442"/>
            <a:ext cx="5638799" cy="26276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6" name="Google Shape;346;g2c86037e5a3_0_5"/>
          <p:cNvCxnSpPr>
            <a:endCxn id="347" idx="2"/>
          </p:cNvCxnSpPr>
          <p:nvPr/>
        </p:nvCxnSpPr>
        <p:spPr>
          <a:xfrm rot="10800000" flipH="1">
            <a:off x="3844300" y="1944125"/>
            <a:ext cx="1697100" cy="18582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47" name="Google Shape;347;g2c86037e5a3_0_5"/>
          <p:cNvSpPr/>
          <p:nvPr/>
        </p:nvSpPr>
        <p:spPr>
          <a:xfrm>
            <a:off x="5174500" y="1733225"/>
            <a:ext cx="733800" cy="2109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8" name="Google Shape;348;g2c86037e5a3_0_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68900" y="1026450"/>
            <a:ext cx="5638800" cy="260985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g2c86037e5a3_0_5"/>
          <p:cNvSpPr txBox="1">
            <a:spLocks noGrp="1"/>
          </p:cNvSpPr>
          <p:nvPr>
            <p:ph type="body" idx="1"/>
          </p:nvPr>
        </p:nvSpPr>
        <p:spPr>
          <a:xfrm>
            <a:off x="6043175" y="3731600"/>
            <a:ext cx="5976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46"/>
              <a:buNone/>
            </a:pPr>
            <a:r>
              <a:rPr lang="en-ID" sz="1900">
                <a:latin typeface="Courier"/>
                <a:ea typeface="Courier"/>
                <a:cs typeface="Courier"/>
                <a:sym typeface="Courier"/>
              </a:rPr>
              <a:t>kemudian pilih tombol </a:t>
            </a:r>
            <a:r>
              <a:rPr lang="en-ID" sz="1900" b="1">
                <a:latin typeface="Courier"/>
                <a:ea typeface="Courier"/>
                <a:cs typeface="Courier"/>
                <a:sym typeface="Courier"/>
              </a:rPr>
              <a:t>“Daftar Ruang Ujian”</a:t>
            </a:r>
            <a:r>
              <a:rPr lang="en-ID" sz="1900">
                <a:latin typeface="Courier"/>
                <a:ea typeface="Courier"/>
                <a:cs typeface="Courier"/>
                <a:sym typeface="Courier"/>
              </a:rPr>
              <a:t>.</a:t>
            </a:r>
            <a:endParaRPr sz="1900">
              <a:latin typeface="Courier"/>
              <a:ea typeface="Courier"/>
              <a:cs typeface="Courier"/>
              <a:sym typeface="Courier"/>
            </a:endParaRPr>
          </a:p>
        </p:txBody>
      </p:sp>
      <p:cxnSp>
        <p:nvCxnSpPr>
          <p:cNvPr id="350" name="Google Shape;350;g2c86037e5a3_0_5"/>
          <p:cNvCxnSpPr>
            <a:endCxn id="351" idx="2"/>
          </p:cNvCxnSpPr>
          <p:nvPr/>
        </p:nvCxnSpPr>
        <p:spPr>
          <a:xfrm rot="10800000" flipH="1">
            <a:off x="9543700" y="2044375"/>
            <a:ext cx="1697100" cy="18582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51" name="Google Shape;351;g2c86037e5a3_0_5"/>
          <p:cNvSpPr/>
          <p:nvPr/>
        </p:nvSpPr>
        <p:spPr>
          <a:xfrm>
            <a:off x="10873900" y="1833475"/>
            <a:ext cx="733800" cy="2109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Google Shape;356;g2c86037e5a3_0_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213" y="722225"/>
            <a:ext cx="10649575" cy="4936050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g2c86037e5a3_0_37"/>
          <p:cNvSpPr txBox="1">
            <a:spLocks noGrp="1"/>
          </p:cNvSpPr>
          <p:nvPr>
            <p:ph type="body" idx="1"/>
          </p:nvPr>
        </p:nvSpPr>
        <p:spPr>
          <a:xfrm>
            <a:off x="2706350" y="3876176"/>
            <a:ext cx="74676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en-ID" sz="1550">
                <a:latin typeface="Courier"/>
                <a:ea typeface="Courier"/>
                <a:cs typeface="Courier"/>
                <a:sym typeface="Courier"/>
              </a:rPr>
              <a:t>pilih tombol </a:t>
            </a:r>
            <a:r>
              <a:rPr lang="en-ID" sz="1550" b="1">
                <a:latin typeface="Courier"/>
                <a:ea typeface="Courier"/>
                <a:cs typeface="Courier"/>
                <a:sym typeface="Courier"/>
              </a:rPr>
              <a:t>“Verifikasi Denah”, </a:t>
            </a:r>
            <a:r>
              <a:rPr lang="en-ID" sz="1550">
                <a:latin typeface="Courier"/>
                <a:ea typeface="Courier"/>
                <a:cs typeface="Courier"/>
                <a:sym typeface="Courier"/>
              </a:rPr>
              <a:t>untuk selanjutnya melakukan proses verifikasi kesesuaian denah di lapangan </a:t>
            </a:r>
            <a:endParaRPr sz="1550">
              <a:latin typeface="Courier"/>
              <a:ea typeface="Courier"/>
              <a:cs typeface="Courier"/>
              <a:sym typeface="Courier"/>
            </a:endParaRPr>
          </a:p>
        </p:txBody>
      </p:sp>
      <p:cxnSp>
        <p:nvCxnSpPr>
          <p:cNvPr id="358" name="Google Shape;358;g2c86037e5a3_0_37"/>
          <p:cNvCxnSpPr>
            <a:endCxn id="359" idx="1"/>
          </p:cNvCxnSpPr>
          <p:nvPr/>
        </p:nvCxnSpPr>
        <p:spPr>
          <a:xfrm rot="10800000" flipH="1">
            <a:off x="5317250" y="2640450"/>
            <a:ext cx="4856700" cy="13056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59" name="Google Shape;359;g2c86037e5a3_0_37"/>
          <p:cNvSpPr/>
          <p:nvPr/>
        </p:nvSpPr>
        <p:spPr>
          <a:xfrm>
            <a:off x="10173950" y="2256000"/>
            <a:ext cx="1130400" cy="7689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g2c86037e5a3_0_37"/>
          <p:cNvSpPr txBox="1">
            <a:spLocks noGrp="1"/>
          </p:cNvSpPr>
          <p:nvPr>
            <p:ph type="title"/>
          </p:nvPr>
        </p:nvSpPr>
        <p:spPr>
          <a:xfrm>
            <a:off x="5085800" y="434775"/>
            <a:ext cx="70551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None/>
            </a:pPr>
            <a:r>
              <a:rPr lang="en-ID" sz="3100">
                <a:latin typeface="Courier"/>
                <a:ea typeface="Courier"/>
                <a:cs typeface="Courier"/>
                <a:sym typeface="Courier"/>
              </a:rPr>
              <a:t>VERIFIKASI DENAH RUANGAN</a:t>
            </a:r>
            <a:br>
              <a:rPr lang="en-ID" sz="3500">
                <a:latin typeface="Courier"/>
                <a:ea typeface="Courier"/>
                <a:cs typeface="Courier"/>
                <a:sym typeface="Courier"/>
              </a:rPr>
            </a:br>
            <a:endParaRPr sz="350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g2c86037e5a3_0_310"/>
          <p:cNvGrpSpPr/>
          <p:nvPr/>
        </p:nvGrpSpPr>
        <p:grpSpPr>
          <a:xfrm>
            <a:off x="411773" y="2190659"/>
            <a:ext cx="4744381" cy="1232769"/>
            <a:chOff x="308838" y="1242975"/>
            <a:chExt cx="3558375" cy="924600"/>
          </a:xfrm>
        </p:grpSpPr>
        <p:cxnSp>
          <p:nvCxnSpPr>
            <p:cNvPr id="100" name="Google Shape;100;g2c86037e5a3_0_310"/>
            <p:cNvCxnSpPr/>
            <p:nvPr/>
          </p:nvCxnSpPr>
          <p:spPr>
            <a:xfrm rot="10800000">
              <a:off x="2642013" y="1654113"/>
              <a:ext cx="1225200" cy="0"/>
            </a:xfrm>
            <a:prstGeom prst="straightConnector1">
              <a:avLst/>
            </a:prstGeom>
            <a:noFill/>
            <a:ln w="9525" cap="flat" cmpd="sng">
              <a:solidFill>
                <a:srgbClr val="249C91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101" name="Google Shape;101;g2c86037e5a3_0_310"/>
            <p:cNvSpPr txBox="1"/>
            <p:nvPr/>
          </p:nvSpPr>
          <p:spPr>
            <a:xfrm>
              <a:off x="308838" y="1242975"/>
              <a:ext cx="2124000" cy="9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ID" sz="1600" b="1">
                  <a:latin typeface="Roboto"/>
                  <a:ea typeface="Roboto"/>
                  <a:cs typeface="Roboto"/>
                  <a:sym typeface="Roboto"/>
                </a:rPr>
                <a:t>Registrasi Akun KorTIK</a:t>
              </a:r>
              <a:endParaRPr sz="1600" b="1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ID" sz="1100">
                  <a:latin typeface="Roboto"/>
                  <a:ea typeface="Roboto"/>
                  <a:cs typeface="Roboto"/>
                  <a:sym typeface="Roboto"/>
                </a:rPr>
                <a:t>langkah awal proses pendaftaran akun KorTIK untuk melakukan rangkaian proses administrasi sistem di Pusat UTBK PTN</a:t>
              </a:r>
              <a:endParaRPr sz="1100" b="1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2" name="Google Shape;102;g2c86037e5a3_0_310"/>
          <p:cNvGrpSpPr/>
          <p:nvPr/>
        </p:nvGrpSpPr>
        <p:grpSpPr>
          <a:xfrm>
            <a:off x="411773" y="4061478"/>
            <a:ext cx="4350691" cy="1232769"/>
            <a:chOff x="308838" y="2646125"/>
            <a:chExt cx="3263100" cy="924600"/>
          </a:xfrm>
        </p:grpSpPr>
        <p:cxnSp>
          <p:nvCxnSpPr>
            <p:cNvPr id="103" name="Google Shape;103;g2c86037e5a3_0_310"/>
            <p:cNvCxnSpPr/>
            <p:nvPr/>
          </p:nvCxnSpPr>
          <p:spPr>
            <a:xfrm rot="10800000">
              <a:off x="2641938" y="3108425"/>
              <a:ext cx="930000" cy="0"/>
            </a:xfrm>
            <a:prstGeom prst="straightConnector1">
              <a:avLst/>
            </a:prstGeom>
            <a:noFill/>
            <a:ln w="9525" cap="flat" cmpd="sng">
              <a:solidFill>
                <a:srgbClr val="1F887E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104" name="Google Shape;104;g2c86037e5a3_0_310"/>
            <p:cNvSpPr txBox="1"/>
            <p:nvPr/>
          </p:nvSpPr>
          <p:spPr>
            <a:xfrm>
              <a:off x="308838" y="2646125"/>
              <a:ext cx="2124000" cy="9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ID" sz="1600" b="1">
                  <a:latin typeface="Roboto"/>
                  <a:ea typeface="Roboto"/>
                  <a:cs typeface="Roboto"/>
                  <a:sym typeface="Roboto"/>
                </a:rPr>
                <a:t>Mendaftarkan Admin Server</a:t>
              </a:r>
              <a:endParaRPr sz="1600" b="1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ID" sz="1100">
                  <a:latin typeface="Roboto"/>
                  <a:ea typeface="Roboto"/>
                  <a:cs typeface="Roboto"/>
                  <a:sym typeface="Roboto"/>
                </a:rPr>
                <a:t>tahapan proses pendaftaran admin server  </a:t>
              </a:r>
              <a:endParaRPr sz="1100" b="1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5" name="Google Shape;105;g2c86037e5a3_0_310"/>
          <p:cNvGrpSpPr/>
          <p:nvPr/>
        </p:nvGrpSpPr>
        <p:grpSpPr>
          <a:xfrm>
            <a:off x="6210161" y="5055554"/>
            <a:ext cx="5550195" cy="1232769"/>
            <a:chOff x="4657738" y="3391700"/>
            <a:chExt cx="4162750" cy="924600"/>
          </a:xfrm>
        </p:grpSpPr>
        <p:cxnSp>
          <p:nvCxnSpPr>
            <p:cNvPr id="106" name="Google Shape;106;g2c86037e5a3_0_310"/>
            <p:cNvCxnSpPr/>
            <p:nvPr/>
          </p:nvCxnSpPr>
          <p:spPr>
            <a:xfrm>
              <a:off x="4657738" y="3854000"/>
              <a:ext cx="1838700" cy="0"/>
            </a:xfrm>
            <a:prstGeom prst="straightConnector1">
              <a:avLst/>
            </a:prstGeom>
            <a:noFill/>
            <a:ln w="9525" cap="flat" cmpd="sng">
              <a:solidFill>
                <a:srgbClr val="1D7E75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107" name="Google Shape;107;g2c86037e5a3_0_310"/>
            <p:cNvSpPr txBox="1"/>
            <p:nvPr/>
          </p:nvSpPr>
          <p:spPr>
            <a:xfrm>
              <a:off x="6696488" y="3391700"/>
              <a:ext cx="2124000" cy="9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ID" sz="1600" b="1">
                  <a:latin typeface="Roboto"/>
                  <a:ea typeface="Roboto"/>
                  <a:cs typeface="Roboto"/>
                  <a:sym typeface="Roboto"/>
                </a:rPr>
                <a:t>Menjadwalkan Admin Server</a:t>
              </a:r>
              <a:endParaRPr sz="1600" b="1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ID" sz="1100">
                  <a:latin typeface="Roboto"/>
                  <a:ea typeface="Roboto"/>
                  <a:cs typeface="Roboto"/>
                  <a:sym typeface="Roboto"/>
                </a:rPr>
                <a:t>tahapan proses penjadwalan admin server sesuai dengan periode ujian </a:t>
              </a:r>
              <a:endParaRPr sz="1100" b="1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8" name="Google Shape;108;g2c86037e5a3_0_310"/>
          <p:cNvGrpSpPr/>
          <p:nvPr/>
        </p:nvGrpSpPr>
        <p:grpSpPr>
          <a:xfrm>
            <a:off x="6946276" y="2190659"/>
            <a:ext cx="4814080" cy="1232769"/>
            <a:chOff x="5209838" y="1242975"/>
            <a:chExt cx="3610650" cy="924600"/>
          </a:xfrm>
        </p:grpSpPr>
        <p:sp>
          <p:nvSpPr>
            <p:cNvPr id="109" name="Google Shape;109;g2c86037e5a3_0_310"/>
            <p:cNvSpPr txBox="1"/>
            <p:nvPr/>
          </p:nvSpPr>
          <p:spPr>
            <a:xfrm>
              <a:off x="6696488" y="1242975"/>
              <a:ext cx="2124000" cy="9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ID" sz="1600" b="1">
                  <a:latin typeface="Roboto"/>
                  <a:ea typeface="Roboto"/>
                  <a:cs typeface="Roboto"/>
                  <a:sym typeface="Roboto"/>
                </a:rPr>
                <a:t>Monitoring</a:t>
              </a:r>
              <a:endParaRPr sz="1600" b="1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latin typeface="Roboto"/>
                <a:ea typeface="Roboto"/>
                <a:cs typeface="Roboto"/>
                <a:sym typeface="Roboto"/>
              </a:endParaRPr>
            </a:p>
            <a:p>
              <a:pPr marL="457200" lvl="0" indent="-298450" algn="l" rtl="0">
                <a:spcBef>
                  <a:spcPts val="0"/>
                </a:spcBef>
                <a:spcAft>
                  <a:spcPts val="0"/>
                </a:spcAft>
                <a:buSzPts val="1100"/>
                <a:buFont typeface="Roboto"/>
                <a:buChar char="●"/>
              </a:pPr>
              <a:r>
                <a:rPr lang="en-ID" sz="1100">
                  <a:latin typeface="Roboto"/>
                  <a:ea typeface="Roboto"/>
                  <a:cs typeface="Roboto"/>
                  <a:sym typeface="Roboto"/>
                </a:rPr>
                <a:t>BAPU</a:t>
              </a:r>
              <a:endParaRPr sz="1100">
                <a:latin typeface="Roboto"/>
                <a:ea typeface="Roboto"/>
                <a:cs typeface="Roboto"/>
                <a:sym typeface="Roboto"/>
              </a:endParaRPr>
            </a:p>
            <a:p>
              <a:pPr marL="457200" lvl="0" indent="-298450" algn="l" rtl="0">
                <a:spcBef>
                  <a:spcPts val="0"/>
                </a:spcBef>
                <a:spcAft>
                  <a:spcPts val="0"/>
                </a:spcAft>
                <a:buSzPts val="1100"/>
                <a:buFont typeface="Roboto"/>
                <a:buChar char="●"/>
              </a:pPr>
              <a:r>
                <a:rPr lang="en-ID" sz="1100">
                  <a:latin typeface="Roboto"/>
                  <a:ea typeface="Roboto"/>
                  <a:cs typeface="Roboto"/>
                  <a:sym typeface="Roboto"/>
                </a:rPr>
                <a:t>BAHU</a:t>
              </a:r>
              <a:endParaRPr sz="110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110" name="Google Shape;110;g2c86037e5a3_0_310"/>
            <p:cNvCxnSpPr/>
            <p:nvPr/>
          </p:nvCxnSpPr>
          <p:spPr>
            <a:xfrm>
              <a:off x="5209838" y="1654113"/>
              <a:ext cx="1286700" cy="0"/>
            </a:xfrm>
            <a:prstGeom prst="straightConnector1">
              <a:avLst/>
            </a:prstGeom>
            <a:noFill/>
            <a:ln w="9525" cap="flat" cmpd="sng">
              <a:solidFill>
                <a:srgbClr val="155B55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grpSp>
        <p:nvGrpSpPr>
          <p:cNvPr id="111" name="Google Shape;111;g2c86037e5a3_0_310"/>
          <p:cNvGrpSpPr/>
          <p:nvPr/>
        </p:nvGrpSpPr>
        <p:grpSpPr>
          <a:xfrm>
            <a:off x="7480196" y="3617790"/>
            <a:ext cx="4280160" cy="1232769"/>
            <a:chOff x="5610288" y="2313350"/>
            <a:chExt cx="3210200" cy="924600"/>
          </a:xfrm>
        </p:grpSpPr>
        <p:cxnSp>
          <p:nvCxnSpPr>
            <p:cNvPr id="112" name="Google Shape;112;g2c86037e5a3_0_310"/>
            <p:cNvCxnSpPr/>
            <p:nvPr/>
          </p:nvCxnSpPr>
          <p:spPr>
            <a:xfrm>
              <a:off x="5610288" y="2775650"/>
              <a:ext cx="886200" cy="0"/>
            </a:xfrm>
            <a:prstGeom prst="straightConnector1">
              <a:avLst/>
            </a:prstGeom>
            <a:noFill/>
            <a:ln w="9525" cap="flat" cmpd="sng">
              <a:solidFill>
                <a:srgbClr val="1B786F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113" name="Google Shape;113;g2c86037e5a3_0_310"/>
            <p:cNvSpPr txBox="1"/>
            <p:nvPr/>
          </p:nvSpPr>
          <p:spPr>
            <a:xfrm>
              <a:off x="6696488" y="2313350"/>
              <a:ext cx="2124000" cy="9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ID" sz="1600" b="1">
                  <a:latin typeface="Roboto"/>
                  <a:ea typeface="Roboto"/>
                  <a:cs typeface="Roboto"/>
                  <a:sym typeface="Roboto"/>
                </a:rPr>
                <a:t>Verifikasi </a:t>
              </a:r>
              <a:endParaRPr sz="1600" b="1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latin typeface="Roboto"/>
                <a:ea typeface="Roboto"/>
                <a:cs typeface="Roboto"/>
                <a:sym typeface="Roboto"/>
              </a:endParaRPr>
            </a:p>
            <a:p>
              <a:pPr marL="457200" lvl="0" indent="-298450" algn="l" rtl="0">
                <a:spcBef>
                  <a:spcPts val="0"/>
                </a:spcBef>
                <a:spcAft>
                  <a:spcPts val="0"/>
                </a:spcAft>
                <a:buSzPts val="1100"/>
                <a:buFont typeface="Roboto"/>
                <a:buChar char="●"/>
              </a:pPr>
              <a:r>
                <a:rPr lang="en-ID" sz="1100">
                  <a:latin typeface="Roboto"/>
                  <a:ea typeface="Roboto"/>
                  <a:cs typeface="Roboto"/>
                  <a:sym typeface="Roboto"/>
                </a:rPr>
                <a:t>Server Ujian</a:t>
              </a:r>
              <a:endParaRPr sz="1100">
                <a:latin typeface="Roboto"/>
                <a:ea typeface="Roboto"/>
                <a:cs typeface="Roboto"/>
                <a:sym typeface="Roboto"/>
              </a:endParaRPr>
            </a:p>
            <a:p>
              <a:pPr marL="457200" lvl="0" indent="-298450" algn="l" rtl="0">
                <a:spcBef>
                  <a:spcPts val="0"/>
                </a:spcBef>
                <a:spcAft>
                  <a:spcPts val="0"/>
                </a:spcAft>
                <a:buSzPts val="1100"/>
                <a:buFont typeface="Roboto"/>
                <a:buChar char="●"/>
              </a:pPr>
              <a:r>
                <a:rPr lang="en-ID" sz="1100">
                  <a:latin typeface="Roboto"/>
                  <a:ea typeface="Roboto"/>
                  <a:cs typeface="Roboto"/>
                  <a:sym typeface="Roboto"/>
                </a:rPr>
                <a:t>Data Ruang Ujian</a:t>
              </a:r>
              <a:endParaRPr sz="1100">
                <a:latin typeface="Roboto"/>
                <a:ea typeface="Roboto"/>
                <a:cs typeface="Roboto"/>
                <a:sym typeface="Roboto"/>
              </a:endParaRPr>
            </a:p>
            <a:p>
              <a:pPr marL="457200" lvl="0" indent="-298450" algn="l" rtl="0">
                <a:spcBef>
                  <a:spcPts val="0"/>
                </a:spcBef>
                <a:spcAft>
                  <a:spcPts val="0"/>
                </a:spcAft>
                <a:buSzPts val="1100"/>
                <a:buFont typeface="Roboto"/>
                <a:buChar char="●"/>
              </a:pPr>
              <a:r>
                <a:rPr lang="en-ID" sz="1100">
                  <a:latin typeface="Roboto"/>
                  <a:ea typeface="Roboto"/>
                  <a:cs typeface="Roboto"/>
                  <a:sym typeface="Roboto"/>
                </a:rPr>
                <a:t>Data Peserta</a:t>
              </a:r>
              <a:endParaRPr sz="11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14" name="Google Shape;114;g2c86037e5a3_0_310"/>
          <p:cNvGrpSpPr/>
          <p:nvPr/>
        </p:nvGrpSpPr>
        <p:grpSpPr>
          <a:xfrm>
            <a:off x="3468228" y="1406668"/>
            <a:ext cx="5229469" cy="5221233"/>
            <a:chOff x="2610905" y="610653"/>
            <a:chExt cx="3922200" cy="3922200"/>
          </a:xfrm>
        </p:grpSpPr>
        <p:sp>
          <p:nvSpPr>
            <p:cNvPr id="115" name="Google Shape;115;g2c86037e5a3_0_310"/>
            <p:cNvSpPr/>
            <p:nvPr/>
          </p:nvSpPr>
          <p:spPr>
            <a:xfrm rot="-4980021">
              <a:off x="3204123" y="1186472"/>
              <a:ext cx="2771960" cy="2771960"/>
            </a:xfrm>
            <a:prstGeom prst="blockArc">
              <a:avLst>
                <a:gd name="adj1" fmla="val 12602522"/>
                <a:gd name="adj2" fmla="val 16867657"/>
                <a:gd name="adj3" fmla="val 20844"/>
              </a:avLst>
            </a:prstGeom>
            <a:solidFill>
              <a:srgbClr val="1F887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g2c86037e5a3_0_310"/>
            <p:cNvSpPr/>
            <p:nvPr/>
          </p:nvSpPr>
          <p:spPr>
            <a:xfrm rot="7920309">
              <a:off x="3183402" y="1183149"/>
              <a:ext cx="2777207" cy="2777207"/>
            </a:xfrm>
            <a:prstGeom prst="blockArc">
              <a:avLst>
                <a:gd name="adj1" fmla="val 12602522"/>
                <a:gd name="adj2" fmla="val 16867657"/>
                <a:gd name="adj3" fmla="val 20844"/>
              </a:avLst>
            </a:prstGeom>
            <a:solidFill>
              <a:srgbClr val="1B78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g2c86037e5a3_0_310"/>
            <p:cNvSpPr/>
            <p:nvPr/>
          </p:nvSpPr>
          <p:spPr>
            <a:xfrm rot="3600063">
              <a:off x="3186335" y="1195681"/>
              <a:ext cx="2777488" cy="2777488"/>
            </a:xfrm>
            <a:prstGeom prst="blockArc">
              <a:avLst>
                <a:gd name="adj1" fmla="val 12602522"/>
                <a:gd name="adj2" fmla="val 16867657"/>
                <a:gd name="adj3" fmla="val 20844"/>
              </a:avLst>
            </a:prstGeom>
            <a:solidFill>
              <a:srgbClr val="155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g2c86037e5a3_0_310"/>
            <p:cNvSpPr/>
            <p:nvPr/>
          </p:nvSpPr>
          <p:spPr>
            <a:xfrm rot="4024705">
              <a:off x="5326681" y="1940898"/>
              <a:ext cx="578477" cy="579147"/>
            </a:xfrm>
            <a:prstGeom prst="pie">
              <a:avLst>
                <a:gd name="adj1" fmla="val 6190354"/>
                <a:gd name="adj2" fmla="val 14996165"/>
              </a:avLst>
            </a:prstGeom>
            <a:solidFill>
              <a:srgbClr val="1B786F"/>
            </a:solidFill>
            <a:ln>
              <a:noFill/>
            </a:ln>
            <a:effectLst>
              <a:outerShdw blurRad="142875" algn="bl" rotWithShape="0">
                <a:srgbClr val="000000">
                  <a:alpha val="43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g2c86037e5a3_0_310"/>
            <p:cNvSpPr/>
            <p:nvPr/>
          </p:nvSpPr>
          <p:spPr>
            <a:xfrm rot="-6816027">
              <a:off x="5326729" y="1940918"/>
              <a:ext cx="578485" cy="579035"/>
            </a:xfrm>
            <a:prstGeom prst="pie">
              <a:avLst>
                <a:gd name="adj1" fmla="val 4028252"/>
                <a:gd name="adj2" fmla="val 17183677"/>
              </a:avLst>
            </a:prstGeom>
            <a:solidFill>
              <a:srgbClr val="1B78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g2c86037e5a3_0_310"/>
            <p:cNvSpPr/>
            <p:nvPr/>
          </p:nvSpPr>
          <p:spPr>
            <a:xfrm rot="-9359762">
              <a:off x="3193941" y="1176205"/>
              <a:ext cx="2777287" cy="2777287"/>
            </a:xfrm>
            <a:prstGeom prst="blockArc">
              <a:avLst>
                <a:gd name="adj1" fmla="val 12602522"/>
                <a:gd name="adj2" fmla="val 16867657"/>
                <a:gd name="adj3" fmla="val 20844"/>
              </a:avLst>
            </a:prstGeom>
            <a:solidFill>
              <a:srgbClr val="1D7E7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g2c86037e5a3_0_310"/>
            <p:cNvSpPr/>
            <p:nvPr/>
          </p:nvSpPr>
          <p:spPr>
            <a:xfrm rot="-8936366">
              <a:off x="3659126" y="3173505"/>
              <a:ext cx="578551" cy="578963"/>
            </a:xfrm>
            <a:prstGeom prst="pie">
              <a:avLst>
                <a:gd name="adj1" fmla="val 6190354"/>
                <a:gd name="adj2" fmla="val 14996165"/>
              </a:avLst>
            </a:prstGeom>
            <a:solidFill>
              <a:srgbClr val="1F887E"/>
            </a:solidFill>
            <a:ln>
              <a:noFill/>
            </a:ln>
            <a:effectLst>
              <a:outerShdw blurRad="142875" algn="bl" rotWithShape="0">
                <a:srgbClr val="000000">
                  <a:alpha val="43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g2c86037e5a3_0_310"/>
            <p:cNvSpPr/>
            <p:nvPr/>
          </p:nvSpPr>
          <p:spPr>
            <a:xfrm rot="1824498">
              <a:off x="3659375" y="3173497"/>
              <a:ext cx="578475" cy="578885"/>
            </a:xfrm>
            <a:prstGeom prst="pie">
              <a:avLst>
                <a:gd name="adj1" fmla="val 4028252"/>
                <a:gd name="adj2" fmla="val 17183677"/>
              </a:avLst>
            </a:prstGeom>
            <a:solidFill>
              <a:srgbClr val="1F887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g2c86037e5a3_0_310"/>
            <p:cNvSpPr/>
            <p:nvPr/>
          </p:nvSpPr>
          <p:spPr>
            <a:xfrm rot="-600092">
              <a:off x="3198852" y="1195456"/>
              <a:ext cx="2777611" cy="2777611"/>
            </a:xfrm>
            <a:prstGeom prst="blockArc">
              <a:avLst>
                <a:gd name="adj1" fmla="val 12513247"/>
                <a:gd name="adj2" fmla="val 16867657"/>
                <a:gd name="adj3" fmla="val 20844"/>
              </a:avLst>
            </a:prstGeom>
            <a:solidFill>
              <a:srgbClr val="249C9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g2c86037e5a3_0_310"/>
            <p:cNvSpPr/>
            <p:nvPr/>
          </p:nvSpPr>
          <p:spPr>
            <a:xfrm rot="-176551">
              <a:off x="4312105" y="1195442"/>
              <a:ext cx="578563" cy="579162"/>
            </a:xfrm>
            <a:prstGeom prst="pie">
              <a:avLst>
                <a:gd name="adj1" fmla="val 6190354"/>
                <a:gd name="adj2" fmla="val 14996165"/>
              </a:avLst>
            </a:prstGeom>
            <a:solidFill>
              <a:srgbClr val="155B55"/>
            </a:solidFill>
            <a:ln>
              <a:noFill/>
            </a:ln>
            <a:effectLst>
              <a:outerShdw blurRad="142875" algn="bl" rotWithShape="0">
                <a:srgbClr val="000000">
                  <a:alpha val="43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g2c86037e5a3_0_310"/>
            <p:cNvSpPr/>
            <p:nvPr/>
          </p:nvSpPr>
          <p:spPr>
            <a:xfrm rot="10584085">
              <a:off x="4312088" y="1195622"/>
              <a:ext cx="578340" cy="578939"/>
            </a:xfrm>
            <a:prstGeom prst="pie">
              <a:avLst>
                <a:gd name="adj1" fmla="val 4028252"/>
                <a:gd name="adj2" fmla="val 17183677"/>
              </a:avLst>
            </a:prstGeom>
            <a:solidFill>
              <a:srgbClr val="155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g2c86037e5a3_0_310"/>
            <p:cNvSpPr/>
            <p:nvPr/>
          </p:nvSpPr>
          <p:spPr>
            <a:xfrm rot="8344778">
              <a:off x="4940929" y="3162886"/>
              <a:ext cx="578465" cy="578888"/>
            </a:xfrm>
            <a:prstGeom prst="pie">
              <a:avLst>
                <a:gd name="adj1" fmla="val 6190354"/>
                <a:gd name="adj2" fmla="val 14996165"/>
              </a:avLst>
            </a:prstGeom>
            <a:solidFill>
              <a:srgbClr val="1D7E75"/>
            </a:solidFill>
            <a:ln>
              <a:noFill/>
            </a:ln>
            <a:effectLst>
              <a:outerShdw blurRad="142875" algn="bl" rotWithShape="0">
                <a:srgbClr val="000000">
                  <a:alpha val="43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g2c86037e5a3_0_310"/>
            <p:cNvSpPr/>
            <p:nvPr/>
          </p:nvSpPr>
          <p:spPr>
            <a:xfrm rot="-2495643">
              <a:off x="4941000" y="3162728"/>
              <a:ext cx="578445" cy="579093"/>
            </a:xfrm>
            <a:prstGeom prst="pie">
              <a:avLst>
                <a:gd name="adj1" fmla="val 4028252"/>
                <a:gd name="adj2" fmla="val 17183677"/>
              </a:avLst>
            </a:prstGeom>
            <a:solidFill>
              <a:srgbClr val="1D7E7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g2c86037e5a3_0_310"/>
            <p:cNvSpPr/>
            <p:nvPr/>
          </p:nvSpPr>
          <p:spPr>
            <a:xfrm rot="-4556960">
              <a:off x="3257335" y="1939059"/>
              <a:ext cx="578302" cy="578957"/>
            </a:xfrm>
            <a:prstGeom prst="pie">
              <a:avLst>
                <a:gd name="adj1" fmla="val 6190354"/>
                <a:gd name="adj2" fmla="val 14996165"/>
              </a:avLst>
            </a:prstGeom>
            <a:solidFill>
              <a:srgbClr val="249C91"/>
            </a:solidFill>
            <a:ln>
              <a:noFill/>
            </a:ln>
            <a:effectLst>
              <a:outerShdw blurRad="142875" algn="bl" rotWithShape="0">
                <a:srgbClr val="000000">
                  <a:alpha val="43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g2c86037e5a3_0_310"/>
            <p:cNvSpPr/>
            <p:nvPr/>
          </p:nvSpPr>
          <p:spPr>
            <a:xfrm rot="6204541">
              <a:off x="3257468" y="1938977"/>
              <a:ext cx="578264" cy="578917"/>
            </a:xfrm>
            <a:prstGeom prst="pie">
              <a:avLst>
                <a:gd name="adj1" fmla="val 4028252"/>
                <a:gd name="adj2" fmla="val 17183677"/>
              </a:avLst>
            </a:prstGeom>
            <a:solidFill>
              <a:srgbClr val="249C9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g2c86037e5a3_0_310"/>
            <p:cNvSpPr txBox="1"/>
            <p:nvPr/>
          </p:nvSpPr>
          <p:spPr>
            <a:xfrm>
              <a:off x="4341900" y="1271896"/>
              <a:ext cx="507900" cy="26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ID" sz="2100" b="1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05</a:t>
              </a:r>
              <a:endParaRPr sz="21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1" name="Google Shape;131;g2c86037e5a3_0_310"/>
            <p:cNvSpPr txBox="1"/>
            <p:nvPr/>
          </p:nvSpPr>
          <p:spPr>
            <a:xfrm>
              <a:off x="3274219" y="2018364"/>
              <a:ext cx="507900" cy="26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ID" sz="2100" b="1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01</a:t>
              </a:r>
              <a:endParaRPr sz="21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2" name="Google Shape;132;g2c86037e5a3_0_310"/>
            <p:cNvSpPr txBox="1"/>
            <p:nvPr/>
          </p:nvSpPr>
          <p:spPr>
            <a:xfrm>
              <a:off x="3685317" y="3247321"/>
              <a:ext cx="507900" cy="26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ID" sz="2100" b="1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02</a:t>
              </a:r>
              <a:endParaRPr sz="21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3" name="Google Shape;133;g2c86037e5a3_0_310"/>
            <p:cNvSpPr txBox="1"/>
            <p:nvPr/>
          </p:nvSpPr>
          <p:spPr>
            <a:xfrm>
              <a:off x="4955323" y="3247321"/>
              <a:ext cx="507900" cy="26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ID" sz="2100" b="1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03</a:t>
              </a:r>
              <a:endParaRPr sz="21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4" name="Google Shape;134;g2c86037e5a3_0_310"/>
            <p:cNvSpPr txBox="1"/>
            <p:nvPr/>
          </p:nvSpPr>
          <p:spPr>
            <a:xfrm>
              <a:off x="5364737" y="2018364"/>
              <a:ext cx="507900" cy="26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ID" sz="2100" b="1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04</a:t>
              </a:r>
              <a:endParaRPr sz="21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35" name="Google Shape;135;g2c86037e5a3_0_310"/>
          <p:cNvSpPr txBox="1">
            <a:spLocks noGrp="1"/>
          </p:cNvSpPr>
          <p:nvPr>
            <p:ph type="title"/>
          </p:nvPr>
        </p:nvSpPr>
        <p:spPr>
          <a:xfrm>
            <a:off x="1137611" y="741867"/>
            <a:ext cx="98907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lang="en-ID" sz="2500">
                <a:latin typeface="Courier"/>
                <a:ea typeface="Courier"/>
                <a:cs typeface="Courier"/>
                <a:sym typeface="Courier"/>
              </a:rPr>
              <a:t>ALUR PENGGUNAAN APLIKASI DASHBOARD KORTIK UTBK-SNBT 2024</a:t>
            </a:r>
            <a:endParaRPr sz="250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g2c86037e5a3_0_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613" y="771000"/>
            <a:ext cx="11182775" cy="546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g2c86037e5a3_0_30"/>
          <p:cNvSpPr/>
          <p:nvPr/>
        </p:nvSpPr>
        <p:spPr>
          <a:xfrm>
            <a:off x="2459750" y="1465375"/>
            <a:ext cx="3401700" cy="12561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g2c86037e5a3_0_30"/>
          <p:cNvSpPr txBox="1">
            <a:spLocks noGrp="1"/>
          </p:cNvSpPr>
          <p:nvPr>
            <p:ph type="body" idx="1"/>
          </p:nvPr>
        </p:nvSpPr>
        <p:spPr>
          <a:xfrm>
            <a:off x="619775" y="3561925"/>
            <a:ext cx="1546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en-ID" sz="1550">
                <a:latin typeface="Courier"/>
                <a:ea typeface="Courier"/>
                <a:cs typeface="Courier"/>
                <a:sym typeface="Courier"/>
              </a:rPr>
              <a:t>Informasi </a:t>
            </a:r>
            <a:endParaRPr sz="1550">
              <a:latin typeface="Courier"/>
              <a:ea typeface="Courier"/>
              <a:cs typeface="Courier"/>
              <a:sym typeface="Courier"/>
            </a:endParaRPr>
          </a:p>
        </p:txBody>
      </p:sp>
      <p:cxnSp>
        <p:nvCxnSpPr>
          <p:cNvPr id="368" name="Google Shape;368;g2c86037e5a3_0_30"/>
          <p:cNvCxnSpPr>
            <a:stCxn id="367" idx="0"/>
            <a:endCxn id="366" idx="1"/>
          </p:cNvCxnSpPr>
          <p:nvPr/>
        </p:nvCxnSpPr>
        <p:spPr>
          <a:xfrm rot="10800000" flipH="1">
            <a:off x="1393175" y="2093425"/>
            <a:ext cx="1066500" cy="14685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69" name="Google Shape;369;g2c86037e5a3_0_30"/>
          <p:cNvSpPr/>
          <p:nvPr/>
        </p:nvSpPr>
        <p:spPr>
          <a:xfrm>
            <a:off x="3439050" y="2983125"/>
            <a:ext cx="1742100" cy="3840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g2c86037e5a3_0_30"/>
          <p:cNvSpPr txBox="1">
            <a:spLocks noGrp="1"/>
          </p:cNvSpPr>
          <p:nvPr>
            <p:ph type="body" idx="1"/>
          </p:nvPr>
        </p:nvSpPr>
        <p:spPr>
          <a:xfrm>
            <a:off x="800075" y="4825125"/>
            <a:ext cx="22527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en-ID" sz="1550">
                <a:latin typeface="Courier"/>
                <a:ea typeface="Courier"/>
                <a:cs typeface="Courier"/>
                <a:sym typeface="Courier"/>
              </a:rPr>
              <a:t>Status Verifikasi </a:t>
            </a:r>
            <a:endParaRPr sz="1550">
              <a:latin typeface="Courier"/>
              <a:ea typeface="Courier"/>
              <a:cs typeface="Courier"/>
              <a:sym typeface="Courier"/>
            </a:endParaRPr>
          </a:p>
        </p:txBody>
      </p:sp>
      <p:cxnSp>
        <p:nvCxnSpPr>
          <p:cNvPr id="371" name="Google Shape;371;g2c86037e5a3_0_30"/>
          <p:cNvCxnSpPr>
            <a:stCxn id="370" idx="0"/>
            <a:endCxn id="369" idx="2"/>
          </p:cNvCxnSpPr>
          <p:nvPr/>
        </p:nvCxnSpPr>
        <p:spPr>
          <a:xfrm rot="10800000" flipH="1">
            <a:off x="1926425" y="3367125"/>
            <a:ext cx="2383800" cy="14580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72" name="Google Shape;372;g2c86037e5a3_0_30"/>
          <p:cNvSpPr/>
          <p:nvPr/>
        </p:nvSpPr>
        <p:spPr>
          <a:xfrm>
            <a:off x="5970200" y="1465375"/>
            <a:ext cx="2131200" cy="46578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g2c86037e5a3_0_30"/>
          <p:cNvSpPr txBox="1">
            <a:spLocks noGrp="1"/>
          </p:cNvSpPr>
          <p:nvPr>
            <p:ph type="body" idx="1"/>
          </p:nvPr>
        </p:nvSpPr>
        <p:spPr>
          <a:xfrm>
            <a:off x="8698100" y="3080600"/>
            <a:ext cx="22527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en-ID" sz="1550">
                <a:latin typeface="Courier"/>
                <a:ea typeface="Courier"/>
                <a:cs typeface="Courier"/>
                <a:sym typeface="Courier"/>
              </a:rPr>
              <a:t>Model Denah</a:t>
            </a:r>
            <a:endParaRPr sz="1550">
              <a:latin typeface="Courier"/>
              <a:ea typeface="Courier"/>
              <a:cs typeface="Courier"/>
              <a:sym typeface="Courier"/>
            </a:endParaRPr>
          </a:p>
        </p:txBody>
      </p:sp>
      <p:cxnSp>
        <p:nvCxnSpPr>
          <p:cNvPr id="374" name="Google Shape;374;g2c86037e5a3_0_30"/>
          <p:cNvCxnSpPr>
            <a:stCxn id="373" idx="2"/>
            <a:endCxn id="372" idx="3"/>
          </p:cNvCxnSpPr>
          <p:nvPr/>
        </p:nvCxnSpPr>
        <p:spPr>
          <a:xfrm flipH="1">
            <a:off x="8101550" y="3464600"/>
            <a:ext cx="1722900" cy="3297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75" name="Google Shape;375;g2c86037e5a3_0_30"/>
          <p:cNvSpPr txBox="1">
            <a:spLocks noGrp="1"/>
          </p:cNvSpPr>
          <p:nvPr>
            <p:ph type="title"/>
          </p:nvPr>
        </p:nvSpPr>
        <p:spPr>
          <a:xfrm>
            <a:off x="5085800" y="434775"/>
            <a:ext cx="70551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None/>
            </a:pPr>
            <a:r>
              <a:rPr lang="en-ID" sz="3100">
                <a:latin typeface="Courier"/>
                <a:ea typeface="Courier"/>
                <a:cs typeface="Courier"/>
                <a:sym typeface="Courier"/>
              </a:rPr>
              <a:t>VERIFIKASI DENAH RUANGAN</a:t>
            </a:r>
            <a:br>
              <a:rPr lang="en-ID" sz="3500">
                <a:latin typeface="Courier"/>
                <a:ea typeface="Courier"/>
                <a:cs typeface="Courier"/>
                <a:sym typeface="Courier"/>
              </a:rPr>
            </a:br>
            <a:endParaRPr sz="350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g2c86037e5a3_0_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5763" y="707175"/>
            <a:ext cx="9100475" cy="4234575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g2c86037e5a3_0_14"/>
          <p:cNvSpPr txBox="1">
            <a:spLocks noGrp="1"/>
          </p:cNvSpPr>
          <p:nvPr>
            <p:ph type="body" idx="1"/>
          </p:nvPr>
        </p:nvSpPr>
        <p:spPr>
          <a:xfrm>
            <a:off x="358525" y="5058700"/>
            <a:ext cx="2779500" cy="8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ID" sz="1300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Jika berhasil status denah ruang ujian akan berubah menjadi “</a:t>
            </a:r>
            <a:r>
              <a:rPr lang="en-ID" sz="1300" b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Terverifikasi”</a:t>
            </a:r>
            <a:endParaRPr sz="1300" b="1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82" name="Google Shape;382;g2c86037e5a3_0_14"/>
          <p:cNvSpPr txBox="1">
            <a:spLocks noGrp="1"/>
          </p:cNvSpPr>
          <p:nvPr>
            <p:ph type="body" idx="1"/>
          </p:nvPr>
        </p:nvSpPr>
        <p:spPr>
          <a:xfrm>
            <a:off x="6098313" y="5058700"/>
            <a:ext cx="51816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400">
                <a:latin typeface="Courier"/>
                <a:ea typeface="Courier"/>
                <a:cs typeface="Courier"/>
                <a:sym typeface="Courier"/>
              </a:rPr>
              <a:t>isi jumlah kolom dan baris pada menu denah ruangan sesuai dengan kondisi di labkom/ruangan di Pusat UTBK PTN. Pastikan jumlah yg di masukkan benar</a:t>
            </a:r>
            <a:endParaRPr sz="14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83" name="Google Shape;383;g2c86037e5a3_0_14"/>
          <p:cNvSpPr/>
          <p:nvPr/>
        </p:nvSpPr>
        <p:spPr>
          <a:xfrm>
            <a:off x="3881300" y="3045000"/>
            <a:ext cx="1204500" cy="3840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4" name="Google Shape;384;g2c86037e5a3_0_14"/>
          <p:cNvCxnSpPr>
            <a:stCxn id="381" idx="0"/>
            <a:endCxn id="383" idx="1"/>
          </p:cNvCxnSpPr>
          <p:nvPr/>
        </p:nvCxnSpPr>
        <p:spPr>
          <a:xfrm rot="10800000" flipH="1">
            <a:off x="1748275" y="3237100"/>
            <a:ext cx="2133000" cy="18216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85" name="Google Shape;385;g2c86037e5a3_0_14"/>
          <p:cNvSpPr/>
          <p:nvPr/>
        </p:nvSpPr>
        <p:spPr>
          <a:xfrm>
            <a:off x="7552300" y="1794525"/>
            <a:ext cx="1080000" cy="13665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6" name="Google Shape;386;g2c86037e5a3_0_14"/>
          <p:cNvCxnSpPr>
            <a:stCxn id="382" idx="0"/>
            <a:endCxn id="385" idx="2"/>
          </p:cNvCxnSpPr>
          <p:nvPr/>
        </p:nvCxnSpPr>
        <p:spPr>
          <a:xfrm rot="10800000">
            <a:off x="8092413" y="3160900"/>
            <a:ext cx="596700" cy="18978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87" name="Google Shape;387;g2c86037e5a3_0_14"/>
          <p:cNvSpPr txBox="1">
            <a:spLocks noGrp="1"/>
          </p:cNvSpPr>
          <p:nvPr>
            <p:ph type="title"/>
          </p:nvPr>
        </p:nvSpPr>
        <p:spPr>
          <a:xfrm>
            <a:off x="5085800" y="434775"/>
            <a:ext cx="70551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None/>
            </a:pPr>
            <a:r>
              <a:rPr lang="en-ID" sz="3100">
                <a:latin typeface="Courier"/>
                <a:ea typeface="Courier"/>
                <a:cs typeface="Courier"/>
                <a:sym typeface="Courier"/>
              </a:rPr>
              <a:t>VERIFIKASI DENAH RUANGAN</a:t>
            </a:r>
            <a:br>
              <a:rPr lang="en-ID" sz="3500">
                <a:latin typeface="Courier"/>
                <a:ea typeface="Courier"/>
                <a:cs typeface="Courier"/>
                <a:sym typeface="Courier"/>
              </a:rPr>
            </a:br>
            <a:endParaRPr sz="350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2c86037e5a3_0_76"/>
          <p:cNvSpPr txBox="1">
            <a:spLocks noGrp="1"/>
          </p:cNvSpPr>
          <p:nvPr>
            <p:ph type="title"/>
          </p:nvPr>
        </p:nvSpPr>
        <p:spPr>
          <a:xfrm>
            <a:off x="4915575" y="476250"/>
            <a:ext cx="70551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None/>
            </a:pPr>
            <a:r>
              <a:rPr lang="en-ID" sz="3100">
                <a:latin typeface="Courier"/>
                <a:ea typeface="Courier"/>
                <a:cs typeface="Courier"/>
                <a:sym typeface="Courier"/>
              </a:rPr>
              <a:t>VERIFIKASI DATA PESERTA</a:t>
            </a:r>
            <a:br>
              <a:rPr lang="en-ID" sz="3500">
                <a:latin typeface="Courier"/>
                <a:ea typeface="Courier"/>
                <a:cs typeface="Courier"/>
                <a:sym typeface="Courier"/>
              </a:rPr>
            </a:br>
            <a:endParaRPr sz="35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93" name="Google Shape;393;g2c86037e5a3_0_76"/>
          <p:cNvSpPr txBox="1">
            <a:spLocks noGrp="1"/>
          </p:cNvSpPr>
          <p:nvPr>
            <p:ph type="body" idx="1"/>
          </p:nvPr>
        </p:nvSpPr>
        <p:spPr>
          <a:xfrm>
            <a:off x="1215614" y="2871523"/>
            <a:ext cx="10353300" cy="10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“Verifikasi Server Ujian, Ruang Ujian dan Data Peserta dilakukan untuk menyesuaikan data yang masuk dengan data dilapangan.”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2c86037e5a3_0_96"/>
          <p:cNvSpPr txBox="1">
            <a:spLocks noGrp="1"/>
          </p:cNvSpPr>
          <p:nvPr>
            <p:ph type="body" idx="1"/>
          </p:nvPr>
        </p:nvSpPr>
        <p:spPr>
          <a:xfrm>
            <a:off x="1215625" y="1245201"/>
            <a:ext cx="10353300" cy="35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Courier"/>
              <a:buAutoNum type="arabicPeriod"/>
            </a:pPr>
            <a:r>
              <a:rPr lang="en-ID" sz="22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Verifikasi Data peserta ujian dengan cara klik tombol </a:t>
            </a:r>
            <a:r>
              <a:rPr lang="en-ID" sz="2200" b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Verifikasi Data</a:t>
            </a:r>
            <a:r>
              <a:rPr lang="en-ID" sz="22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</a:t>
            </a:r>
            <a:endParaRPr sz="220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Courier"/>
              <a:buAutoNum type="arabicPeriod"/>
            </a:pPr>
            <a:r>
              <a:rPr lang="en-ID" sz="22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Jika data peserta ujian sudah sesuai, Klik tombol Verifikasi untuk melakukan verifikasi data peserta.</a:t>
            </a:r>
            <a:endParaRPr sz="220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Courier"/>
              <a:buAutoNum type="arabicPeriod"/>
            </a:pPr>
            <a:r>
              <a:rPr lang="en-ID" sz="22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Akan muncul jendela konfirmasi pada browser, klik Ya.</a:t>
            </a:r>
            <a:endParaRPr sz="220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Courier"/>
              <a:buAutoNum type="arabicPeriod"/>
            </a:pPr>
            <a:r>
              <a:rPr lang="en-ID" sz="22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Jika berhasil status data ruang ujian akan berubah menjadi Terverifikasi.</a:t>
            </a:r>
            <a:endParaRPr sz="220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Courier"/>
              <a:buAutoNum type="arabicPeriod"/>
            </a:pPr>
            <a:r>
              <a:rPr lang="en-ID" sz="22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Tombol Download Berita Acara Verifikasi akan aktif setelah Koordinator TIK melakukan verifikasi Data. </a:t>
            </a:r>
            <a:endParaRPr sz="220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Courier"/>
              <a:buAutoNum type="arabicPeriod"/>
            </a:pPr>
            <a:r>
              <a:rPr lang="en-ID" sz="220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Download Daftar Peserta digunakan untuk  membantu Koordinator TIK melakukan pengecekan daftar peserta  saat verifikasi Data.</a:t>
            </a:r>
            <a:endParaRPr sz="320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99" name="Google Shape;399;g2c86037e5a3_0_96"/>
          <p:cNvSpPr txBox="1">
            <a:spLocks noGrp="1"/>
          </p:cNvSpPr>
          <p:nvPr>
            <p:ph type="title"/>
          </p:nvPr>
        </p:nvSpPr>
        <p:spPr>
          <a:xfrm>
            <a:off x="5067975" y="476250"/>
            <a:ext cx="70551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None/>
            </a:pPr>
            <a:r>
              <a:rPr lang="en-ID" sz="3100">
                <a:latin typeface="Courier"/>
                <a:ea typeface="Courier"/>
                <a:cs typeface="Courier"/>
                <a:sym typeface="Courier"/>
              </a:rPr>
              <a:t>VERIFIKASI DATA PESERTA</a:t>
            </a:r>
            <a:br>
              <a:rPr lang="en-ID" sz="3500">
                <a:latin typeface="Courier"/>
                <a:ea typeface="Courier"/>
                <a:cs typeface="Courier"/>
                <a:sym typeface="Courier"/>
              </a:rPr>
            </a:br>
            <a:endParaRPr sz="350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3"/>
          <p:cNvSpPr txBox="1">
            <a:spLocks noGrp="1"/>
          </p:cNvSpPr>
          <p:nvPr>
            <p:ph type="title"/>
          </p:nvPr>
        </p:nvSpPr>
        <p:spPr>
          <a:xfrm>
            <a:off x="5176249" y="302025"/>
            <a:ext cx="69261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venir"/>
              <a:buNone/>
            </a:pPr>
            <a:r>
              <a:rPr lang="en-ID" sz="4000">
                <a:latin typeface="Courier"/>
                <a:ea typeface="Courier"/>
                <a:cs typeface="Courier"/>
                <a:sym typeface="Courier"/>
              </a:rPr>
              <a:t>VERIFIKASI DATA PESERTA</a:t>
            </a:r>
            <a:br>
              <a:rPr lang="en-ID">
                <a:latin typeface="Courier"/>
                <a:ea typeface="Courier"/>
                <a:cs typeface="Courier"/>
                <a:sym typeface="Courier"/>
              </a:rPr>
            </a:br>
            <a:endParaRPr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411" name="Google Shape;411;p13"/>
          <p:cNvSpPr txBox="1">
            <a:spLocks noGrp="1"/>
          </p:cNvSpPr>
          <p:nvPr>
            <p:ph type="body" idx="1"/>
          </p:nvPr>
        </p:nvSpPr>
        <p:spPr>
          <a:xfrm>
            <a:off x="1215614" y="1473798"/>
            <a:ext cx="10353338" cy="470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514350" lvl="0" indent="-46101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klik tombol </a:t>
            </a: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Lihat &amp; Verifikasi Data</a:t>
            </a:r>
            <a:r>
              <a:rPr lang="en-ID">
                <a:latin typeface="Courier"/>
                <a:ea typeface="Courier"/>
                <a:cs typeface="Courier"/>
                <a:sym typeface="Courier"/>
              </a:rPr>
              <a:t>.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6101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Klik Tombol </a:t>
            </a: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Download Daftar Peserta</a:t>
            </a:r>
            <a:r>
              <a:rPr lang="en-ID">
                <a:latin typeface="Courier"/>
                <a:ea typeface="Courier"/>
                <a:cs typeface="Courier"/>
                <a:sym typeface="Courier"/>
              </a:rPr>
              <a:t> 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6101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"/>
              <a:buAutoNum type="arabicPeriod"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Data tersebut dapat digunakan untuk membantu Koordinator TIK melakukan pengecekan daftar peserta saat verifikasi Data.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6101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download data dari aplikasi manajemen ruang, pada fitur </a:t>
            </a: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Export Data Peserta</a:t>
            </a:r>
            <a:endParaRPr b="1"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6101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Jika data peserta ujian sudah sesuai, Klik tombol </a:t>
            </a: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Verifikasi</a:t>
            </a:r>
            <a:r>
              <a:rPr lang="en-ID">
                <a:latin typeface="Courier"/>
                <a:ea typeface="Courier"/>
                <a:cs typeface="Courier"/>
                <a:sym typeface="Courier"/>
              </a:rPr>
              <a:t> untuk melakukan verifikasi data peserta.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6101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Akan muncul jendela konfirmasi pada browser, klik </a:t>
            </a: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Ya</a:t>
            </a:r>
            <a:r>
              <a:rPr lang="en-ID">
                <a:latin typeface="Courier"/>
                <a:ea typeface="Courier"/>
                <a:cs typeface="Courier"/>
                <a:sym typeface="Courier"/>
              </a:rPr>
              <a:t>.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6101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Jika berhasil status ruang ujian akan berubah menjadi </a:t>
            </a: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Terverifikasi</a:t>
            </a:r>
            <a:r>
              <a:rPr lang="en-ID">
                <a:latin typeface="Courier"/>
                <a:ea typeface="Courier"/>
                <a:cs typeface="Courier"/>
                <a:sym typeface="Courier"/>
              </a:rPr>
              <a:t>.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46101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ID">
                <a:latin typeface="Courier"/>
                <a:ea typeface="Courier"/>
                <a:cs typeface="Courier"/>
                <a:sym typeface="Courier"/>
              </a:rPr>
              <a:t>Tombol </a:t>
            </a: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Download Berita Acara Verifikasi</a:t>
            </a:r>
            <a:r>
              <a:rPr lang="en-ID">
                <a:latin typeface="Courier"/>
                <a:ea typeface="Courier"/>
                <a:cs typeface="Courier"/>
                <a:sym typeface="Courier"/>
              </a:rPr>
              <a:t> akan aktif setelah Koordinator TIK melakukan verifikasi Data. 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349885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349885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349885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514350" lvl="0" indent="-349885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4266" y="1007390"/>
            <a:ext cx="10183467" cy="4339525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14"/>
          <p:cNvSpPr txBox="1">
            <a:spLocks noGrp="1"/>
          </p:cNvSpPr>
          <p:nvPr>
            <p:ph type="body" idx="1"/>
          </p:nvPr>
        </p:nvSpPr>
        <p:spPr>
          <a:xfrm>
            <a:off x="1361850" y="5519075"/>
            <a:ext cx="9468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klik tombol Lihat untuk melihat </a:t>
            </a:r>
            <a:r>
              <a:rPr lang="en-ID" sz="2400" b="1">
                <a:latin typeface="Courier"/>
                <a:ea typeface="Courier"/>
                <a:cs typeface="Courier"/>
                <a:sym typeface="Courier"/>
              </a:rPr>
              <a:t>Verifikasi Data</a:t>
            </a: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.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418" name="Google Shape;418;p14"/>
          <p:cNvSpPr/>
          <p:nvPr/>
        </p:nvSpPr>
        <p:spPr>
          <a:xfrm>
            <a:off x="9151150" y="2339125"/>
            <a:ext cx="1003500" cy="7056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19" name="Google Shape;419;p14"/>
          <p:cNvCxnSpPr>
            <a:stCxn id="417" idx="0"/>
            <a:endCxn id="418" idx="1"/>
          </p:cNvCxnSpPr>
          <p:nvPr/>
        </p:nvCxnSpPr>
        <p:spPr>
          <a:xfrm rot="10800000" flipH="1">
            <a:off x="6096000" y="2691875"/>
            <a:ext cx="3055200" cy="28272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Google Shape;424;g2c86037e5a3_0_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450" y="739200"/>
            <a:ext cx="10592700" cy="4927674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g2c86037e5a3_0_107"/>
          <p:cNvSpPr txBox="1">
            <a:spLocks noGrp="1"/>
          </p:cNvSpPr>
          <p:nvPr>
            <p:ph type="body" idx="1"/>
          </p:nvPr>
        </p:nvSpPr>
        <p:spPr>
          <a:xfrm>
            <a:off x="9632100" y="3516050"/>
            <a:ext cx="25599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Data Peserta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426" name="Google Shape;426;g2c86037e5a3_0_107"/>
          <p:cNvSpPr/>
          <p:nvPr/>
        </p:nvSpPr>
        <p:spPr>
          <a:xfrm>
            <a:off x="5495925" y="1514175"/>
            <a:ext cx="2738100" cy="36396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7" name="Google Shape;427;g2c86037e5a3_0_107"/>
          <p:cNvCxnSpPr>
            <a:stCxn id="425" idx="0"/>
            <a:endCxn id="426" idx="3"/>
          </p:cNvCxnSpPr>
          <p:nvPr/>
        </p:nvCxnSpPr>
        <p:spPr>
          <a:xfrm rot="10800000">
            <a:off x="8233950" y="3333950"/>
            <a:ext cx="2678100" cy="1821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28" name="Google Shape;428;g2c86037e5a3_0_107"/>
          <p:cNvSpPr txBox="1">
            <a:spLocks noGrp="1"/>
          </p:cNvSpPr>
          <p:nvPr>
            <p:ph type="body" idx="1"/>
          </p:nvPr>
        </p:nvSpPr>
        <p:spPr>
          <a:xfrm>
            <a:off x="237450" y="5666875"/>
            <a:ext cx="31881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klik tombol Verifikasi untuk memverifikasi Data peserta.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429" name="Google Shape;429;g2c86037e5a3_0_107"/>
          <p:cNvSpPr/>
          <p:nvPr/>
        </p:nvSpPr>
        <p:spPr>
          <a:xfrm>
            <a:off x="3308600" y="4380200"/>
            <a:ext cx="1496400" cy="7056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30" name="Google Shape;430;g2c86037e5a3_0_107"/>
          <p:cNvCxnSpPr>
            <a:stCxn id="428" idx="0"/>
            <a:endCxn id="429" idx="1"/>
          </p:cNvCxnSpPr>
          <p:nvPr/>
        </p:nvCxnSpPr>
        <p:spPr>
          <a:xfrm rot="10800000" flipH="1">
            <a:off x="1831500" y="4732975"/>
            <a:ext cx="1477200" cy="9339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" name="Google Shape;435;g2c86037e5a3_0_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975" y="1507350"/>
            <a:ext cx="11892025" cy="214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g2c86037e5a3_0_114"/>
          <p:cNvSpPr txBox="1">
            <a:spLocks noGrp="1"/>
          </p:cNvSpPr>
          <p:nvPr>
            <p:ph type="body" idx="1"/>
          </p:nvPr>
        </p:nvSpPr>
        <p:spPr>
          <a:xfrm>
            <a:off x="1361850" y="4878925"/>
            <a:ext cx="9468300" cy="128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900" b="1">
                <a:latin typeface="Courier"/>
                <a:ea typeface="Courier"/>
                <a:cs typeface="Courier"/>
                <a:sym typeface="Courier"/>
              </a:rPr>
              <a:t>status data yang telah terverifikasi.</a:t>
            </a:r>
            <a:endParaRPr sz="2900" b="1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437" name="Google Shape;437;g2c86037e5a3_0_114"/>
          <p:cNvSpPr/>
          <p:nvPr/>
        </p:nvSpPr>
        <p:spPr>
          <a:xfrm>
            <a:off x="8674900" y="2707525"/>
            <a:ext cx="1003500" cy="10116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38" name="Google Shape;438;g2c86037e5a3_0_114"/>
          <p:cNvCxnSpPr>
            <a:stCxn id="436" idx="0"/>
            <a:endCxn id="437" idx="1"/>
          </p:cNvCxnSpPr>
          <p:nvPr/>
        </p:nvCxnSpPr>
        <p:spPr>
          <a:xfrm rot="10800000" flipH="1">
            <a:off x="6096000" y="3213325"/>
            <a:ext cx="2578800" cy="16656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Google Shape;443;g2c86037e5a3_0_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450" y="818425"/>
            <a:ext cx="11925100" cy="2900700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g2c86037e5a3_0_128"/>
          <p:cNvSpPr txBox="1">
            <a:spLocks noGrp="1"/>
          </p:cNvSpPr>
          <p:nvPr>
            <p:ph type="body" idx="1"/>
          </p:nvPr>
        </p:nvSpPr>
        <p:spPr>
          <a:xfrm>
            <a:off x="1361850" y="4745175"/>
            <a:ext cx="9468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ID" sz="1602" b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Download Berita Acara Verifikasi</a:t>
            </a:r>
            <a:r>
              <a:rPr lang="en-ID" sz="1602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akan aktif setelah Koordinator TIK melakukan verifikasi Data. </a:t>
            </a:r>
            <a:r>
              <a:rPr lang="en-ID" sz="1602" b="1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Download Daftar Peserta</a:t>
            </a:r>
            <a:r>
              <a:rPr lang="en-ID" sz="1602">
                <a:solidFill>
                  <a:srgbClr val="434343"/>
                </a:solidFill>
                <a:latin typeface="Courier"/>
                <a:ea typeface="Courier"/>
                <a:cs typeface="Courier"/>
                <a:sym typeface="Courier"/>
              </a:rPr>
              <a:t> digunakan untuk  membantu Koordinator TIK melakukan pengecekan daftar peserta  saat verifikasi Data</a:t>
            </a:r>
            <a:endParaRPr sz="262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445" name="Google Shape;445;g2c86037e5a3_0_128"/>
          <p:cNvSpPr/>
          <p:nvPr/>
        </p:nvSpPr>
        <p:spPr>
          <a:xfrm>
            <a:off x="9754975" y="2545950"/>
            <a:ext cx="1896300" cy="10116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6" name="Google Shape;446;g2c86037e5a3_0_128"/>
          <p:cNvCxnSpPr>
            <a:stCxn id="444" idx="0"/>
            <a:endCxn id="445" idx="1"/>
          </p:cNvCxnSpPr>
          <p:nvPr/>
        </p:nvCxnSpPr>
        <p:spPr>
          <a:xfrm rot="10800000" flipH="1">
            <a:off x="6096000" y="3051675"/>
            <a:ext cx="3659100" cy="16935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5"/>
          <p:cNvSpPr txBox="1">
            <a:spLocks noGrp="1"/>
          </p:cNvSpPr>
          <p:nvPr>
            <p:ph type="body" idx="1"/>
          </p:nvPr>
        </p:nvSpPr>
        <p:spPr>
          <a:xfrm>
            <a:off x="1215614" y="3331029"/>
            <a:ext cx="10353338" cy="284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ID" sz="4400" b="1"/>
              <a:t>TERIMA KASIH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42C578-0C21-E815-DC66-2B3F82812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367" y="729465"/>
            <a:ext cx="10097500" cy="55394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0965" cy="685296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4"/>
          <p:cNvSpPr txBox="1">
            <a:spLocks noGrp="1"/>
          </p:cNvSpPr>
          <p:nvPr>
            <p:ph type="title"/>
          </p:nvPr>
        </p:nvSpPr>
        <p:spPr>
          <a:xfrm>
            <a:off x="5321300" y="42325"/>
            <a:ext cx="70794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venir"/>
              <a:buNone/>
            </a:pP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REGISTRASI AKUN KORTIK</a:t>
            </a:r>
            <a:endParaRPr b="1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47" name="Google Shape;147;p4"/>
          <p:cNvSpPr txBox="1">
            <a:spLocks noGrp="1"/>
          </p:cNvSpPr>
          <p:nvPr>
            <p:ph type="body" idx="1"/>
          </p:nvPr>
        </p:nvSpPr>
        <p:spPr>
          <a:xfrm>
            <a:off x="6263959" y="1586460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1841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ourier"/>
              <a:buChar char="•"/>
            </a:pPr>
            <a:r>
              <a:rPr lang="en-ID" sz="2100">
                <a:latin typeface="Courier"/>
                <a:ea typeface="Courier"/>
                <a:cs typeface="Courier"/>
                <a:sym typeface="Courier"/>
              </a:rPr>
              <a:t>Menggunakan email resmi PTN</a:t>
            </a:r>
            <a:endParaRPr sz="2100">
              <a:latin typeface="Courier"/>
              <a:ea typeface="Courier"/>
              <a:cs typeface="Courier"/>
              <a:sym typeface="Courier"/>
            </a:endParaRPr>
          </a:p>
          <a:p>
            <a:pPr marL="228600" lvl="0" indent="-1841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ourier"/>
              <a:buChar char="•"/>
            </a:pPr>
            <a:r>
              <a:rPr lang="en-ID" sz="2100">
                <a:latin typeface="Courier"/>
                <a:ea typeface="Courier"/>
                <a:cs typeface="Courier"/>
                <a:sym typeface="Courier"/>
              </a:rPr>
              <a:t>Mematuhi syarat dan ketentuan akun dashboard UTBK-SNBT 2024</a:t>
            </a:r>
            <a:endParaRPr sz="2100">
              <a:latin typeface="Courier"/>
              <a:ea typeface="Courier"/>
              <a:cs typeface="Courier"/>
              <a:sym typeface="Courier"/>
            </a:endParaRPr>
          </a:p>
          <a:p>
            <a:pPr marL="228600" lvl="0" indent="-1841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ourier"/>
              <a:buChar char="•"/>
            </a:pPr>
            <a:r>
              <a:rPr lang="en-ID" sz="2100">
                <a:latin typeface="Courier"/>
                <a:ea typeface="Courier"/>
                <a:cs typeface="Courier"/>
                <a:sym typeface="Courier"/>
              </a:rPr>
              <a:t>Memiliki akun/id Telegram </a:t>
            </a:r>
            <a:endParaRPr sz="2100">
              <a:latin typeface="Courier"/>
              <a:ea typeface="Courier"/>
              <a:cs typeface="Courier"/>
              <a:sym typeface="Courier"/>
            </a:endParaRPr>
          </a:p>
          <a:p>
            <a:pPr marL="228600" lvl="0" indent="-1841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ourier"/>
              <a:buChar char="•"/>
            </a:pPr>
            <a:r>
              <a:rPr lang="en-ID" sz="2100">
                <a:latin typeface="Courier"/>
                <a:ea typeface="Courier"/>
                <a:cs typeface="Courier"/>
                <a:sym typeface="Courier"/>
              </a:rPr>
              <a:t>Mengisi data informasi pada tiap form yang disediakan </a:t>
            </a:r>
            <a:endParaRPr sz="2100">
              <a:latin typeface="Courier"/>
              <a:ea typeface="Courier"/>
              <a:cs typeface="Courier"/>
              <a:sym typeface="Courier"/>
            </a:endParaRPr>
          </a:p>
          <a:p>
            <a:pPr marL="228600" lvl="0" indent="-1841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ourier"/>
              <a:buChar char="•"/>
            </a:pPr>
            <a:r>
              <a:rPr lang="en-ID" sz="2100">
                <a:latin typeface="Courier"/>
                <a:ea typeface="Courier"/>
                <a:cs typeface="Courier"/>
                <a:sym typeface="Courier"/>
              </a:rPr>
              <a:t>Mengupload dokumen surat tugas yang telah ditandatangani oleh Penanggung Jawab Tes Center</a:t>
            </a:r>
            <a:endParaRPr sz="2100">
              <a:latin typeface="Courier"/>
              <a:ea typeface="Courier"/>
              <a:cs typeface="Courier"/>
              <a:sym typeface="Courier"/>
            </a:endParaRPr>
          </a:p>
          <a:p>
            <a:pPr marL="228600" lvl="0" indent="-1841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ourier"/>
              <a:buChar char="•"/>
            </a:pPr>
            <a:r>
              <a:rPr lang="en-ID" sz="2100">
                <a:latin typeface="Courier"/>
                <a:ea typeface="Courier"/>
                <a:cs typeface="Courier"/>
                <a:sym typeface="Courier"/>
              </a:rPr>
              <a:t>Menunggu Verifikasi oleh Admin Pusat</a:t>
            </a:r>
            <a:endParaRPr sz="2100"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148" name="Google Shape;148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4158" y="1586460"/>
            <a:ext cx="5683885" cy="4363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5"/>
          <p:cNvSpPr txBox="1">
            <a:spLocks noGrp="1"/>
          </p:cNvSpPr>
          <p:nvPr>
            <p:ph type="body" idx="1"/>
          </p:nvPr>
        </p:nvSpPr>
        <p:spPr>
          <a:xfrm>
            <a:off x="365700" y="901474"/>
            <a:ext cx="11540400" cy="4975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urier"/>
              <a:buAutoNum type="arabicPeriod"/>
            </a:pP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memulai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registrasi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silahkan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akses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url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yang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dikirimkan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oleh Tim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Pengembang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UTBK-SNBT 2024.</a:t>
            </a:r>
            <a:endParaRPr sz="17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urier"/>
              <a:buAutoNum type="arabicPeriod"/>
            </a:pP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Baca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Syarat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&amp;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Ketentuan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pada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laman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web,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kemudian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centang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pada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kotak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cek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“Saya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setuju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dengan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persyaratan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diatas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”,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pilih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tombol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Lanjut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melanjutkan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proses.</a:t>
            </a:r>
            <a:endParaRPr sz="17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urier"/>
              <a:buAutoNum type="arabicPeriod"/>
            </a:pP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Pilih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/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Klik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tombol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Daftar pada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kolom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registrasi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Koordinator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TIK.</a:t>
            </a:r>
            <a:endParaRPr sz="17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urier"/>
              <a:buAutoNum type="arabicPeriod"/>
            </a:pP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Isi data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informasi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akun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Koordinator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TIK pada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tiap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form yang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disediakan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 </a:t>
            </a:r>
            <a:endParaRPr sz="17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urier"/>
              <a:buAutoNum type="arabicPeriod"/>
            </a:pP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kode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registrasi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terdapat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pada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url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referensi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oleh admin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pusat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dan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akan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otomatis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terisi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pada form.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Setelah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mengisi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form,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pilih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tombol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Daftar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melanjutkan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proses.</a:t>
            </a:r>
            <a:endParaRPr sz="17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urier"/>
              <a:buAutoNum type="arabicPeriod"/>
            </a:pP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Setelah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berhasil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Registrasi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klik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tombol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Login.</a:t>
            </a:r>
            <a:endParaRPr sz="17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urier"/>
              <a:buAutoNum type="arabicPeriod"/>
            </a:pP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Ikuti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panduan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melakukan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aktivasi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telegram.</a:t>
            </a:r>
            <a:endParaRPr sz="17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urier"/>
              <a:buAutoNum type="arabicPeriod"/>
            </a:pP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Lengkapi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data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verifikasi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NIK, Alamat, KTP dan Upload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Dokumen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Surat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Tugas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yang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telah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ditandatangani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oleh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rektor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/wakil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rektor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sebagai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Penanggung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Jawab Test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 </a:t>
            </a:r>
            <a:endParaRPr sz="17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urier"/>
              <a:buAutoNum type="arabicPeriod"/>
            </a:pP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Pilih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tombol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Kirim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Data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Verifikasi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melanjutkan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pada proses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berikutnya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</a:t>
            </a:r>
            <a:endParaRPr sz="17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45720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urier"/>
              <a:buAutoNum type="arabicPeriod"/>
            </a:pP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Login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kembali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untuk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melanjutkan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proses </a:t>
            </a:r>
            <a:r>
              <a:rPr lang="en-ID" sz="17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berikutnya</a:t>
            </a:r>
            <a:r>
              <a:rPr lang="en-ID" sz="17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</a:t>
            </a:r>
          </a:p>
          <a:p>
            <a:pPr marL="1206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</a:pPr>
            <a:endParaRPr lang="en-ID" sz="17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D" sz="2000" b="1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Catatan</a:t>
            </a:r>
            <a:r>
              <a:rPr lang="en-ID" sz="2000" b="1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:</a:t>
            </a:r>
          </a:p>
          <a:p>
            <a:pPr marL="137795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 panose="020B0604020202020204" pitchFamily="34" charset="0"/>
              <a:buChar char="•"/>
            </a:pP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Pastikan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alamat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email dan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nomor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whatsapp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yang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diinputkan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aktif</a:t>
            </a:r>
            <a:endParaRPr lang="en-ID" sz="2000" dirty="0">
              <a:highlight>
                <a:srgbClr val="FFFFFF"/>
              </a:highlight>
              <a:latin typeface="Courier"/>
              <a:ea typeface="Courier"/>
              <a:cs typeface="Courier"/>
              <a:sym typeface="Courier"/>
            </a:endParaRPr>
          </a:p>
          <a:p>
            <a:pPr marL="1377950" indent="-342900">
              <a:spcBef>
                <a:spcPts val="0"/>
              </a:spcBef>
              <a:buSzPts val="1700"/>
            </a:pP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Email yang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didaftarkan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hanya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bisa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digunakan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satu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 kali </a:t>
            </a:r>
            <a:r>
              <a:rPr lang="en-ID" sz="2000" dirty="0" err="1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registrasi</a:t>
            </a:r>
            <a:r>
              <a:rPr lang="en-ID" sz="2000" dirty="0">
                <a:highlight>
                  <a:srgbClr val="FFFFFF"/>
                </a:highlight>
                <a:latin typeface="Courier"/>
                <a:ea typeface="Courier"/>
                <a:cs typeface="Courier"/>
                <a:sym typeface="Courier"/>
              </a:rPr>
              <a:t>.</a:t>
            </a:r>
          </a:p>
          <a:p>
            <a:pPr marL="1206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</a:pPr>
            <a:endParaRPr sz="3500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54" name="Google Shape;154;p5"/>
          <p:cNvSpPr txBox="1">
            <a:spLocks noGrp="1"/>
          </p:cNvSpPr>
          <p:nvPr>
            <p:ph type="title"/>
          </p:nvPr>
        </p:nvSpPr>
        <p:spPr>
          <a:xfrm>
            <a:off x="5397500" y="42325"/>
            <a:ext cx="70794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venir"/>
              <a:buNone/>
            </a:pPr>
            <a:r>
              <a:rPr lang="en-ID" b="1">
                <a:latin typeface="Courier"/>
                <a:ea typeface="Courier"/>
                <a:cs typeface="Courier"/>
                <a:sym typeface="Courier"/>
              </a:rPr>
              <a:t>REGISTRASI AKUN KORTIK</a:t>
            </a:r>
            <a:endParaRPr b="1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g2c86037e5a3_0_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1500" y="754150"/>
            <a:ext cx="7289000" cy="4764925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g2c86037e5a3_0_142"/>
          <p:cNvSpPr txBox="1">
            <a:spLocks noGrp="1"/>
          </p:cNvSpPr>
          <p:nvPr>
            <p:ph type="body" idx="1"/>
          </p:nvPr>
        </p:nvSpPr>
        <p:spPr>
          <a:xfrm>
            <a:off x="-117925" y="5782675"/>
            <a:ext cx="9468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centang disini dan klik tombol lanjut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61" name="Google Shape;161;g2c86037e5a3_0_142"/>
          <p:cNvSpPr/>
          <p:nvPr/>
        </p:nvSpPr>
        <p:spPr>
          <a:xfrm>
            <a:off x="4813875" y="4294750"/>
            <a:ext cx="2772000" cy="3657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2" name="Google Shape;162;g2c86037e5a3_0_142"/>
          <p:cNvCxnSpPr>
            <a:endCxn id="161" idx="1"/>
          </p:cNvCxnSpPr>
          <p:nvPr/>
        </p:nvCxnSpPr>
        <p:spPr>
          <a:xfrm rot="10800000" flipH="1">
            <a:off x="1930575" y="4477600"/>
            <a:ext cx="2883300" cy="14160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63" name="Google Shape;163;g2c86037e5a3_0_142"/>
          <p:cNvSpPr/>
          <p:nvPr/>
        </p:nvSpPr>
        <p:spPr>
          <a:xfrm>
            <a:off x="6053475" y="4739750"/>
            <a:ext cx="843600" cy="4905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4" name="Google Shape;164;g2c86037e5a3_0_142"/>
          <p:cNvCxnSpPr/>
          <p:nvPr/>
        </p:nvCxnSpPr>
        <p:spPr>
          <a:xfrm rot="10800000">
            <a:off x="6761025" y="5272850"/>
            <a:ext cx="501900" cy="6972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g2c86037e5a3_0_1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1900" y="1069863"/>
            <a:ext cx="8588200" cy="428692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g2c86037e5a3_0_178"/>
          <p:cNvSpPr txBox="1">
            <a:spLocks noGrp="1"/>
          </p:cNvSpPr>
          <p:nvPr>
            <p:ph type="body" idx="1"/>
          </p:nvPr>
        </p:nvSpPr>
        <p:spPr>
          <a:xfrm>
            <a:off x="1361850" y="5519075"/>
            <a:ext cx="9468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r>
              <a:rPr lang="en-ID" sz="2400">
                <a:latin typeface="Courier"/>
                <a:ea typeface="Courier"/>
                <a:cs typeface="Courier"/>
                <a:sym typeface="Courier"/>
              </a:rPr>
              <a:t>klik tombol Daftar, pastikan anda di kolom Koordinator TIK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None/>
            </a:pPr>
            <a:endParaRPr sz="24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71" name="Google Shape;171;g2c86037e5a3_0_178"/>
          <p:cNvSpPr/>
          <p:nvPr/>
        </p:nvSpPr>
        <p:spPr>
          <a:xfrm>
            <a:off x="3903900" y="1746525"/>
            <a:ext cx="2329800" cy="27438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2" name="Google Shape;172;g2c86037e5a3_0_178"/>
          <p:cNvCxnSpPr>
            <a:stCxn id="170" idx="0"/>
            <a:endCxn id="173" idx="2"/>
          </p:cNvCxnSpPr>
          <p:nvPr/>
        </p:nvCxnSpPr>
        <p:spPr>
          <a:xfrm rot="10800000">
            <a:off x="5068800" y="4175675"/>
            <a:ext cx="1027200" cy="13434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3" name="Google Shape;173;g2c86037e5a3_0_178"/>
          <p:cNvSpPr/>
          <p:nvPr/>
        </p:nvSpPr>
        <p:spPr>
          <a:xfrm>
            <a:off x="4405350" y="3792975"/>
            <a:ext cx="1326900" cy="3828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g2c86037e5a3_0_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7913" y="730700"/>
            <a:ext cx="6064375" cy="4652399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2c86037e5a3_0_172"/>
          <p:cNvSpPr txBox="1">
            <a:spLocks noGrp="1"/>
          </p:cNvSpPr>
          <p:nvPr>
            <p:ph type="body" idx="1"/>
          </p:nvPr>
        </p:nvSpPr>
        <p:spPr>
          <a:xfrm>
            <a:off x="6897125" y="1292350"/>
            <a:ext cx="5349300" cy="8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en-ID" sz="1510">
                <a:latin typeface="Courier"/>
                <a:ea typeface="Courier"/>
                <a:cs typeface="Courier"/>
                <a:sym typeface="Courier"/>
              </a:rPr>
              <a:t>Pastikan alamat email dan nomor whatsapp yang di daftarkan </a:t>
            </a:r>
            <a:r>
              <a:rPr lang="en-ID" sz="1510" b="1">
                <a:latin typeface="Courier"/>
                <a:ea typeface="Courier"/>
                <a:cs typeface="Courier"/>
                <a:sym typeface="Courier"/>
              </a:rPr>
              <a:t>AKTIF</a:t>
            </a:r>
            <a:endParaRPr sz="1510" b="1">
              <a:latin typeface="Courier"/>
              <a:ea typeface="Courier"/>
              <a:cs typeface="Courier"/>
              <a:sym typeface="Courier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-ID" sz="1510">
                <a:latin typeface="Courier"/>
                <a:ea typeface="Courier"/>
                <a:cs typeface="Courier"/>
                <a:sym typeface="Courier"/>
              </a:rPr>
              <a:t>Email yang didaftarkan </a:t>
            </a:r>
            <a:r>
              <a:rPr lang="en-ID" sz="1510" b="1">
                <a:latin typeface="Courier"/>
                <a:ea typeface="Courier"/>
                <a:cs typeface="Courier"/>
                <a:sym typeface="Courier"/>
              </a:rPr>
              <a:t>HANYA BISA</a:t>
            </a:r>
            <a:r>
              <a:rPr lang="en-ID" sz="1510">
                <a:latin typeface="Courier"/>
                <a:ea typeface="Courier"/>
                <a:cs typeface="Courier"/>
                <a:sym typeface="Courier"/>
              </a:rPr>
              <a:t> digunakan satu kali registrasi</a:t>
            </a:r>
            <a:endParaRPr sz="262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80" name="Google Shape;180;g2c86037e5a3_0_172"/>
          <p:cNvSpPr/>
          <p:nvPr/>
        </p:nvSpPr>
        <p:spPr>
          <a:xfrm>
            <a:off x="2543175" y="819575"/>
            <a:ext cx="3673500" cy="4368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1" name="Google Shape;181;g2c86037e5a3_0_172"/>
          <p:cNvCxnSpPr>
            <a:stCxn id="179" idx="2"/>
            <a:endCxn id="180" idx="3"/>
          </p:cNvCxnSpPr>
          <p:nvPr/>
        </p:nvCxnSpPr>
        <p:spPr>
          <a:xfrm flipH="1">
            <a:off x="6216575" y="2151550"/>
            <a:ext cx="3355200" cy="8523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82" name="Google Shape;182;g2c86037e5a3_0_172"/>
          <p:cNvSpPr/>
          <p:nvPr/>
        </p:nvSpPr>
        <p:spPr>
          <a:xfrm>
            <a:off x="3154825" y="4677450"/>
            <a:ext cx="689100" cy="408300"/>
          </a:xfrm>
          <a:prstGeom prst="flowChartAlternateProcess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3" name="Google Shape;183;g2c86037e5a3_0_172"/>
          <p:cNvCxnSpPr>
            <a:stCxn id="184" idx="2"/>
            <a:endCxn id="182" idx="3"/>
          </p:cNvCxnSpPr>
          <p:nvPr/>
        </p:nvCxnSpPr>
        <p:spPr>
          <a:xfrm flipH="1">
            <a:off x="3843875" y="3702900"/>
            <a:ext cx="5727900" cy="11787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84" name="Google Shape;184;g2c86037e5a3_0_172"/>
          <p:cNvSpPr txBox="1">
            <a:spLocks noGrp="1"/>
          </p:cNvSpPr>
          <p:nvPr>
            <p:ph type="body" idx="1"/>
          </p:nvPr>
        </p:nvSpPr>
        <p:spPr>
          <a:xfrm>
            <a:off x="6897125" y="3060600"/>
            <a:ext cx="53493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-ID" sz="1510">
                <a:latin typeface="Courier"/>
                <a:ea typeface="Courier"/>
                <a:cs typeface="Courier"/>
                <a:sym typeface="Courier"/>
              </a:rPr>
              <a:t>klik tombol daftar untuk menyelesaikan proses </a:t>
            </a:r>
            <a:r>
              <a:rPr lang="en-ID" sz="1510" b="1">
                <a:latin typeface="Courier"/>
                <a:ea typeface="Courier"/>
                <a:cs typeface="Courier"/>
                <a:sym typeface="Courier"/>
              </a:rPr>
              <a:t>registrasi</a:t>
            </a:r>
            <a:endParaRPr sz="2620" b="1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1432</Words>
  <Application>Microsoft Macintosh PowerPoint</Application>
  <PresentationFormat>Widescreen</PresentationFormat>
  <Paragraphs>151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Roboto</vt:lpstr>
      <vt:lpstr>Calibri</vt:lpstr>
      <vt:lpstr>Avenir</vt:lpstr>
      <vt:lpstr>Courier</vt:lpstr>
      <vt:lpstr>Arial</vt:lpstr>
      <vt:lpstr>Office Theme</vt:lpstr>
      <vt:lpstr>PANDUAN PENGGUNAAN  DASHBOARD UTBK SNBT SNPMB 2024 (KOORDINATOR TIK)</vt:lpstr>
      <vt:lpstr>PowerPoint Presentation</vt:lpstr>
      <vt:lpstr>ALUR PENGGUNAAN APLIKASI DASHBOARD KORTIK UTBK-SNBT 2024</vt:lpstr>
      <vt:lpstr>PowerPoint Presentation</vt:lpstr>
      <vt:lpstr>REGISTRASI AKUN KORTIK</vt:lpstr>
      <vt:lpstr>REGISTRASI AKUN KORTIK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PENDAFTARAN AKUN ADMIN SERVER</vt:lpstr>
      <vt:lpstr>PENDAFTARAN AKUN ADMIN SERVER</vt:lpstr>
      <vt:lpstr>PENDAFTARAN AKUN ADMIN SERVER</vt:lpstr>
      <vt:lpstr>PowerPoint Presentation</vt:lpstr>
      <vt:lpstr>PowerPoint Presentation</vt:lpstr>
      <vt:lpstr>PENJADWALAN ADMIN SERVER</vt:lpstr>
      <vt:lpstr>PENJADWALAN ADMIN SERVER</vt:lpstr>
      <vt:lpstr>PowerPoint Presentation</vt:lpstr>
      <vt:lpstr>PowerPoint Presentation</vt:lpstr>
      <vt:lpstr>PowerPoint Presentation</vt:lpstr>
      <vt:lpstr>VERIFIKASI SERVER UJIAN, RUANG UJIAN DAN DATA PESERTA </vt:lpstr>
      <vt:lpstr>VERIFIKASI RUANGAN</vt:lpstr>
      <vt:lpstr>VERIFIKASI SERVER</vt:lpstr>
      <vt:lpstr>PowerPoint Presentation</vt:lpstr>
      <vt:lpstr>VERIFIKASI DENAH RUANGAN </vt:lpstr>
      <vt:lpstr>VERIFIKASI DENAH RUANGAN </vt:lpstr>
      <vt:lpstr>VERIFIKASI DENAH RUANGAN </vt:lpstr>
      <vt:lpstr>VERIFIKASI DATA PESERTA </vt:lpstr>
      <vt:lpstr>VERIFIKASI DATA PESERTA </vt:lpstr>
      <vt:lpstr>VERIFIKASI DATA PESERTA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PANDUAN PENGGUNAAN  DASHBOARD UTBK SNBT SNPMB 2024 (KOORDINATOR TIK)</dc:title>
  <dc:creator>Imanudin Kudus</dc:creator>
  <cp:lastModifiedBy>Dyah Pralampitawati</cp:lastModifiedBy>
  <cp:revision>4</cp:revision>
  <dcterms:created xsi:type="dcterms:W3CDTF">2023-04-04T13:27:37Z</dcterms:created>
  <dcterms:modified xsi:type="dcterms:W3CDTF">2024-04-04T09:41:43Z</dcterms:modified>
</cp:coreProperties>
</file>